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67" r:id="rId4"/>
    <p:sldId id="268" r:id="rId5"/>
    <p:sldId id="270" r:id="rId6"/>
    <p:sldId id="269" r:id="rId7"/>
    <p:sldId id="271" r:id="rId8"/>
    <p:sldId id="272" r:id="rId9"/>
    <p:sldId id="274" r:id="rId10"/>
    <p:sldId id="275" r:id="rId11"/>
    <p:sldId id="273" r:id="rId12"/>
    <p:sldId id="287" r:id="rId13"/>
    <p:sldId id="289" r:id="rId14"/>
    <p:sldId id="290" r:id="rId15"/>
    <p:sldId id="291" r:id="rId16"/>
    <p:sldId id="276" r:id="rId17"/>
    <p:sldId id="277" r:id="rId18"/>
    <p:sldId id="282" r:id="rId19"/>
    <p:sldId id="283" r:id="rId20"/>
    <p:sldId id="284" r:id="rId21"/>
    <p:sldId id="285" r:id="rId22"/>
    <p:sldId id="281" r:id="rId23"/>
    <p:sldId id="279" r:id="rId24"/>
    <p:sldId id="280" r:id="rId25"/>
    <p:sldId id="286" r:id="rId26"/>
    <p:sldId id="262" r:id="rId27"/>
    <p:sldId id="263" r:id="rId28"/>
    <p:sldId id="264" r:id="rId29"/>
    <p:sldId id="265" r:id="rId30"/>
    <p:sldId id="266" r:id="rId31"/>
    <p:sldId id="258" r:id="rId32"/>
    <p:sldId id="259" r:id="rId33"/>
    <p:sldId id="2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5179"/>
  </p:normalViewPr>
  <p:slideViewPr>
    <p:cSldViewPr snapToGrid="0">
      <p:cViewPr varScale="1">
        <p:scale>
          <a:sx n="108" d="100"/>
          <a:sy n="108" d="100"/>
        </p:scale>
        <p:origin x="426"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bh Khot" userId="0bd911258e7ff366" providerId="LiveId" clId="{72AD6904-A01A-47B4-959C-3C68EA853D3F}"/>
    <pc:docChg chg="modSld">
      <pc:chgData name="Rishabh Khot" userId="0bd911258e7ff366" providerId="LiveId" clId="{72AD6904-A01A-47B4-959C-3C68EA853D3F}" dt="2019-08-31T03:27:52.646" v="1" actId="20577"/>
      <pc:docMkLst>
        <pc:docMk/>
      </pc:docMkLst>
      <pc:sldChg chg="modSp">
        <pc:chgData name="Rishabh Khot" userId="0bd911258e7ff366" providerId="LiveId" clId="{72AD6904-A01A-47B4-959C-3C68EA853D3F}" dt="2019-08-31T03:27:52.646" v="1" actId="20577"/>
        <pc:sldMkLst>
          <pc:docMk/>
          <pc:sldMk cId="1561939997" sldId="267"/>
        </pc:sldMkLst>
        <pc:spChg chg="mod">
          <ac:chgData name="Rishabh Khot" userId="0bd911258e7ff366" providerId="LiveId" clId="{72AD6904-A01A-47B4-959C-3C68EA853D3F}" dt="2019-08-31T03:27:52.646" v="1" actId="20577"/>
          <ac:spMkLst>
            <pc:docMk/>
            <pc:sldMk cId="1561939997" sldId="267"/>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D02BB-1047-9F4D-BD41-FE1B7FB1464D}" type="datetimeFigureOut">
              <a:rPr lang="en-US" smtClean="0"/>
              <a:t>8/30/2019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6DA38-5B17-A740-9C01-1C2C8F86DCA7}" type="slidenum">
              <a:rPr lang="en-US" smtClean="0"/>
              <a:t>‹#›</a:t>
            </a:fld>
            <a:endParaRPr lang="en-US"/>
          </a:p>
        </p:txBody>
      </p:sp>
    </p:spTree>
    <p:extLst>
      <p:ext uri="{BB962C8B-B14F-4D97-AF65-F5344CB8AC3E}">
        <p14:creationId xmlns:p14="http://schemas.microsoft.com/office/powerpoint/2010/main" val="528024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6DA38-5B17-A740-9C01-1C2C8F86DCA7}" type="slidenum">
              <a:rPr lang="en-US" smtClean="0"/>
              <a:t>1</a:t>
            </a:fld>
            <a:endParaRPr lang="en-US"/>
          </a:p>
        </p:txBody>
      </p:sp>
    </p:spTree>
    <p:extLst>
      <p:ext uri="{BB962C8B-B14F-4D97-AF65-F5344CB8AC3E}">
        <p14:creationId xmlns:p14="http://schemas.microsoft.com/office/powerpoint/2010/main" val="110858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8/30/2019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maketecheasier.com/run-radio-station-with-raspberry-pi/"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makezine.com/projects/pirate-radio-throwie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Defined Radio using Raspberry Pi</a:t>
            </a:r>
          </a:p>
        </p:txBody>
      </p:sp>
      <p:sp>
        <p:nvSpPr>
          <p:cNvPr id="3" name="Subtitle 2"/>
          <p:cNvSpPr>
            <a:spLocks noGrp="1"/>
          </p:cNvSpPr>
          <p:nvPr>
            <p:ph type="subTitle" idx="1"/>
          </p:nvPr>
        </p:nvSpPr>
        <p:spPr>
          <a:xfrm>
            <a:off x="4923693" y="4233713"/>
            <a:ext cx="8064181" cy="2068613"/>
          </a:xfrm>
        </p:spPr>
        <p:txBody>
          <a:bodyPr>
            <a:normAutofit/>
          </a:bodyPr>
          <a:lstStyle/>
          <a:p>
            <a:pPr algn="just"/>
            <a:r>
              <a:rPr lang="en-US" b="1" dirty="0"/>
              <a:t>-Aman Asrani</a:t>
            </a:r>
          </a:p>
          <a:p>
            <a:pPr algn="just"/>
            <a:r>
              <a:rPr lang="en-US" b="1" dirty="0"/>
              <a:t>-Rishabh Khot</a:t>
            </a:r>
          </a:p>
          <a:p>
            <a:pPr algn="just"/>
            <a:r>
              <a:rPr lang="en-US" b="1" dirty="0"/>
              <a:t>-Vipul Koul</a:t>
            </a:r>
          </a:p>
          <a:p>
            <a:pPr algn="just"/>
            <a:r>
              <a:rPr lang="en-US" b="1" dirty="0"/>
              <a:t>Group 1, B.E. Computer Engineering</a:t>
            </a:r>
          </a:p>
          <a:p>
            <a:pPr algn="just"/>
            <a:endParaRPr lang="en-US" b="1" dirty="0"/>
          </a:p>
          <a:p>
            <a:pPr algn="just"/>
            <a:endParaRPr lang="en-US" b="1" dirty="0"/>
          </a:p>
        </p:txBody>
      </p:sp>
      <p:pic>
        <p:nvPicPr>
          <p:cNvPr id="4" name="Picture 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089075" y="141775"/>
            <a:ext cx="1713366" cy="1588551"/>
          </a:xfrm>
          <a:prstGeom prst="rect">
            <a:avLst/>
          </a:prstGeom>
        </p:spPr>
      </p:pic>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1611339" cy="553998"/>
          </a:xfrm>
          <a:prstGeom prst="rect">
            <a:avLst/>
          </a:prstGeom>
          <a:noFill/>
        </p:spPr>
        <p:txBody>
          <a:bodyPr wrap="none" rtlCol="0">
            <a:spAutoFit/>
          </a:bodyPr>
          <a:lstStyle/>
          <a:p>
            <a:r>
              <a:rPr lang="en-US" sz="3000" b="1" dirty="0">
                <a:solidFill>
                  <a:schemeClr val="accent2"/>
                </a:solidFill>
              </a:rPr>
              <a:t>The GUI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988" y="2368288"/>
            <a:ext cx="4302342" cy="1598955"/>
          </a:xfrm>
          <a:prstGeom prst="rect">
            <a:avLst/>
          </a:prstGeom>
        </p:spPr>
      </p:pic>
    </p:spTree>
    <p:extLst>
      <p:ext uri="{BB962C8B-B14F-4D97-AF65-F5344CB8AC3E}">
        <p14:creationId xmlns:p14="http://schemas.microsoft.com/office/powerpoint/2010/main" val="180293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50312"/>
            <a:ext cx="12192000" cy="8122920"/>
          </a:xfrm>
          <a:prstGeom prst="rect">
            <a:avLst/>
          </a:prstGeom>
        </p:spPr>
      </p:pic>
      <p:sp>
        <p:nvSpPr>
          <p:cNvPr id="5" name="TextBox 4"/>
          <p:cNvSpPr txBox="1"/>
          <p:nvPr/>
        </p:nvSpPr>
        <p:spPr>
          <a:xfrm>
            <a:off x="989556" y="609599"/>
            <a:ext cx="2785042" cy="1200329"/>
          </a:xfrm>
          <a:prstGeom prst="rect">
            <a:avLst/>
          </a:prstGeom>
          <a:noFill/>
        </p:spPr>
        <p:txBody>
          <a:bodyPr wrap="square" rtlCol="0">
            <a:spAutoFit/>
          </a:bodyPr>
          <a:lstStyle/>
          <a:p>
            <a:r>
              <a:rPr lang="en-US" sz="3600">
                <a:solidFill>
                  <a:schemeClr val="accent2"/>
                </a:solidFill>
              </a:rPr>
              <a:t>The Setup</a:t>
            </a:r>
          </a:p>
          <a:p>
            <a:endParaRPr lang="en-US" sz="3600" dirty="0">
              <a:solidFill>
                <a:schemeClr val="accent2"/>
              </a:solidFill>
            </a:endParaRPr>
          </a:p>
        </p:txBody>
      </p:sp>
    </p:spTree>
    <p:extLst>
      <p:ext uri="{BB962C8B-B14F-4D97-AF65-F5344CB8AC3E}">
        <p14:creationId xmlns:p14="http://schemas.microsoft.com/office/powerpoint/2010/main" val="1860019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5131469" cy="553998"/>
          </a:xfrm>
          <a:prstGeom prst="rect">
            <a:avLst/>
          </a:prstGeom>
          <a:noFill/>
        </p:spPr>
        <p:txBody>
          <a:bodyPr wrap="none" rtlCol="0">
            <a:spAutoFit/>
          </a:bodyPr>
          <a:lstStyle/>
          <a:p>
            <a:r>
              <a:rPr lang="en-US" sz="3000" b="1" dirty="0">
                <a:solidFill>
                  <a:schemeClr val="accent2"/>
                </a:solidFill>
              </a:rPr>
              <a:t>New Implemented Features</a:t>
            </a:r>
          </a:p>
        </p:txBody>
      </p:sp>
      <p:sp>
        <p:nvSpPr>
          <p:cNvPr id="3" name="TextBox 2"/>
          <p:cNvSpPr txBox="1"/>
          <p:nvPr/>
        </p:nvSpPr>
        <p:spPr>
          <a:xfrm>
            <a:off x="2061882" y="2079813"/>
            <a:ext cx="6364942" cy="2554545"/>
          </a:xfrm>
          <a:prstGeom prst="rect">
            <a:avLst/>
          </a:prstGeom>
          <a:noFill/>
        </p:spPr>
        <p:txBody>
          <a:bodyPr wrap="square" rtlCol="0">
            <a:spAutoFit/>
          </a:bodyPr>
          <a:lstStyle/>
          <a:p>
            <a:pPr marL="285750" indent="-285750">
              <a:buFontTx/>
              <a:buChar char="-"/>
            </a:pPr>
            <a:r>
              <a:rPr lang="en-US" sz="3200" dirty="0"/>
              <a:t>Change frequency</a:t>
            </a:r>
          </a:p>
          <a:p>
            <a:pPr marL="285750" indent="-285750">
              <a:buFontTx/>
              <a:buChar char="-"/>
            </a:pPr>
            <a:endParaRPr lang="en-US" sz="3200" dirty="0"/>
          </a:p>
          <a:p>
            <a:pPr marL="285750" indent="-285750">
              <a:buFontTx/>
              <a:buChar char="-"/>
            </a:pPr>
            <a:r>
              <a:rPr lang="en-US" sz="3200" dirty="0"/>
              <a:t>Designed GUI</a:t>
            </a:r>
          </a:p>
          <a:p>
            <a:endParaRPr lang="en-US" sz="3200" dirty="0"/>
          </a:p>
          <a:p>
            <a:pPr marL="285750" indent="-285750">
              <a:buFontTx/>
              <a:buChar char="-"/>
            </a:pPr>
            <a:r>
              <a:rPr lang="en-US" sz="3200" dirty="0"/>
              <a:t>Better broadcasting of signals </a:t>
            </a:r>
          </a:p>
        </p:txBody>
      </p:sp>
    </p:spTree>
    <p:extLst>
      <p:ext uri="{BB962C8B-B14F-4D97-AF65-F5344CB8AC3E}">
        <p14:creationId xmlns:p14="http://schemas.microsoft.com/office/powerpoint/2010/main" val="185320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3471720" cy="553998"/>
          </a:xfrm>
          <a:prstGeom prst="rect">
            <a:avLst/>
          </a:prstGeom>
          <a:noFill/>
        </p:spPr>
        <p:txBody>
          <a:bodyPr wrap="none" rtlCol="0">
            <a:spAutoFit/>
          </a:bodyPr>
          <a:lstStyle/>
          <a:p>
            <a:r>
              <a:rPr lang="en-US" sz="3000" b="1" dirty="0">
                <a:solidFill>
                  <a:schemeClr val="accent2"/>
                </a:solidFill>
              </a:rPr>
              <a:t>Steps of operation</a:t>
            </a:r>
          </a:p>
        </p:txBody>
      </p:sp>
      <p:sp>
        <p:nvSpPr>
          <p:cNvPr id="3" name="TextBox 2"/>
          <p:cNvSpPr txBox="1"/>
          <p:nvPr/>
        </p:nvSpPr>
        <p:spPr>
          <a:xfrm>
            <a:off x="2061882" y="2079813"/>
            <a:ext cx="6364942" cy="584775"/>
          </a:xfrm>
          <a:prstGeom prst="rect">
            <a:avLst/>
          </a:prstGeom>
          <a:noFill/>
        </p:spPr>
        <p:txBody>
          <a:bodyPr wrap="square" rtlCol="0">
            <a:spAutoFit/>
          </a:bodyPr>
          <a:lstStyle/>
          <a:p>
            <a:pPr marL="285750" indent="-285750">
              <a:buFontTx/>
              <a:buChar char="-"/>
            </a:pPr>
            <a:r>
              <a:rPr lang="en-US" sz="3200" dirty="0"/>
              <a:t>Step 1:</a:t>
            </a:r>
          </a:p>
        </p:txBody>
      </p:sp>
      <p:pic>
        <p:nvPicPr>
          <p:cNvPr id="6" name="Picture 5" descr="../Desktop/Screen%20Shot%202017-04-10%20at%2012.36.26%20AM.png"/>
          <p:cNvPicPr/>
          <p:nvPr/>
        </p:nvPicPr>
        <p:blipFill>
          <a:blip r:embed="rId3">
            <a:extLst>
              <a:ext uri="{28A0092B-C50C-407E-A947-70E740481C1C}">
                <a14:useLocalDpi xmlns:a14="http://schemas.microsoft.com/office/drawing/2010/main" val="0"/>
              </a:ext>
            </a:extLst>
          </a:blip>
          <a:srcRect/>
          <a:stretch>
            <a:fillRect/>
          </a:stretch>
        </p:blipFill>
        <p:spPr bwMode="auto">
          <a:xfrm>
            <a:off x="1659988" y="3099547"/>
            <a:ext cx="8129867" cy="3758453"/>
          </a:xfrm>
          <a:prstGeom prst="rect">
            <a:avLst/>
          </a:prstGeom>
          <a:noFill/>
          <a:ln>
            <a:noFill/>
          </a:ln>
        </p:spPr>
      </p:pic>
    </p:spTree>
    <p:extLst>
      <p:ext uri="{BB962C8B-B14F-4D97-AF65-F5344CB8AC3E}">
        <p14:creationId xmlns:p14="http://schemas.microsoft.com/office/powerpoint/2010/main" val="112837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3471720" cy="553998"/>
          </a:xfrm>
          <a:prstGeom prst="rect">
            <a:avLst/>
          </a:prstGeom>
          <a:noFill/>
        </p:spPr>
        <p:txBody>
          <a:bodyPr wrap="none" rtlCol="0">
            <a:spAutoFit/>
          </a:bodyPr>
          <a:lstStyle/>
          <a:p>
            <a:r>
              <a:rPr lang="en-US" sz="3000" b="1" dirty="0">
                <a:solidFill>
                  <a:schemeClr val="accent2"/>
                </a:solidFill>
              </a:rPr>
              <a:t>Steps of operation</a:t>
            </a:r>
          </a:p>
        </p:txBody>
      </p:sp>
      <p:sp>
        <p:nvSpPr>
          <p:cNvPr id="3" name="TextBox 2"/>
          <p:cNvSpPr txBox="1"/>
          <p:nvPr/>
        </p:nvSpPr>
        <p:spPr>
          <a:xfrm>
            <a:off x="2061882" y="2079813"/>
            <a:ext cx="6364942" cy="584775"/>
          </a:xfrm>
          <a:prstGeom prst="rect">
            <a:avLst/>
          </a:prstGeom>
          <a:noFill/>
        </p:spPr>
        <p:txBody>
          <a:bodyPr wrap="square" rtlCol="0">
            <a:spAutoFit/>
          </a:bodyPr>
          <a:lstStyle/>
          <a:p>
            <a:pPr marL="285750" indent="-285750">
              <a:buFontTx/>
              <a:buChar char="-"/>
            </a:pPr>
            <a:r>
              <a:rPr lang="en-US" sz="3200" dirty="0"/>
              <a:t>Step 2:</a:t>
            </a:r>
          </a:p>
        </p:txBody>
      </p:sp>
      <p:pic>
        <p:nvPicPr>
          <p:cNvPr id="7" name="Picture 6" descr="../Desktop/Screen%20Shot%202017-04-10%20at%2012.40.25%20AM.png"/>
          <p:cNvPicPr/>
          <p:nvPr/>
        </p:nvPicPr>
        <p:blipFill>
          <a:blip r:embed="rId3">
            <a:extLst>
              <a:ext uri="{28A0092B-C50C-407E-A947-70E740481C1C}">
                <a14:useLocalDpi xmlns:a14="http://schemas.microsoft.com/office/drawing/2010/main" val="0"/>
              </a:ext>
            </a:extLst>
          </a:blip>
          <a:srcRect/>
          <a:stretch>
            <a:fillRect/>
          </a:stretch>
        </p:blipFill>
        <p:spPr bwMode="auto">
          <a:xfrm>
            <a:off x="5450541" y="3718247"/>
            <a:ext cx="3766671" cy="1427494"/>
          </a:xfrm>
          <a:prstGeom prst="rect">
            <a:avLst/>
          </a:prstGeom>
          <a:noFill/>
          <a:ln>
            <a:noFill/>
          </a:ln>
        </p:spPr>
      </p:pic>
      <p:pic>
        <p:nvPicPr>
          <p:cNvPr id="8" name="Picture 7" descr="../Desktop/Screen%20Shot%202017-04-10%20at%2012.38.31%20AM.png"/>
          <p:cNvPicPr/>
          <p:nvPr/>
        </p:nvPicPr>
        <p:blipFill>
          <a:blip r:embed="rId4">
            <a:extLst>
              <a:ext uri="{28A0092B-C50C-407E-A947-70E740481C1C}">
                <a14:useLocalDpi xmlns:a14="http://schemas.microsoft.com/office/drawing/2010/main" val="0"/>
              </a:ext>
            </a:extLst>
          </a:blip>
          <a:srcRect/>
          <a:stretch>
            <a:fillRect/>
          </a:stretch>
        </p:blipFill>
        <p:spPr bwMode="auto">
          <a:xfrm>
            <a:off x="860612" y="3808133"/>
            <a:ext cx="3847353" cy="1337608"/>
          </a:xfrm>
          <a:prstGeom prst="rect">
            <a:avLst/>
          </a:prstGeom>
          <a:noFill/>
          <a:ln>
            <a:noFill/>
          </a:ln>
        </p:spPr>
      </p:pic>
    </p:spTree>
    <p:extLst>
      <p:ext uri="{BB962C8B-B14F-4D97-AF65-F5344CB8AC3E}">
        <p14:creationId xmlns:p14="http://schemas.microsoft.com/office/powerpoint/2010/main" val="32153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3471720" cy="553998"/>
          </a:xfrm>
          <a:prstGeom prst="rect">
            <a:avLst/>
          </a:prstGeom>
          <a:noFill/>
        </p:spPr>
        <p:txBody>
          <a:bodyPr wrap="none" rtlCol="0">
            <a:spAutoFit/>
          </a:bodyPr>
          <a:lstStyle/>
          <a:p>
            <a:r>
              <a:rPr lang="en-US" sz="3000" b="1" dirty="0">
                <a:solidFill>
                  <a:schemeClr val="accent2"/>
                </a:solidFill>
              </a:rPr>
              <a:t>Steps of operation</a:t>
            </a:r>
          </a:p>
        </p:txBody>
      </p:sp>
      <p:sp>
        <p:nvSpPr>
          <p:cNvPr id="3" name="TextBox 2"/>
          <p:cNvSpPr txBox="1"/>
          <p:nvPr/>
        </p:nvSpPr>
        <p:spPr>
          <a:xfrm>
            <a:off x="2061882" y="2079813"/>
            <a:ext cx="6364942" cy="584775"/>
          </a:xfrm>
          <a:prstGeom prst="rect">
            <a:avLst/>
          </a:prstGeom>
          <a:noFill/>
        </p:spPr>
        <p:txBody>
          <a:bodyPr wrap="square" rtlCol="0">
            <a:spAutoFit/>
          </a:bodyPr>
          <a:lstStyle/>
          <a:p>
            <a:pPr marL="285750" indent="-285750">
              <a:buFontTx/>
              <a:buChar char="-"/>
            </a:pPr>
            <a:r>
              <a:rPr lang="en-US" sz="3200" dirty="0"/>
              <a:t>Step 3:</a:t>
            </a:r>
          </a:p>
        </p:txBody>
      </p:sp>
      <p:pic>
        <p:nvPicPr>
          <p:cNvPr id="7" name="Picture 6" descr="../Desktop/Screen%20Shot%202017-04-10%20at%2012.39.59%20AM.png"/>
          <p:cNvPicPr/>
          <p:nvPr/>
        </p:nvPicPr>
        <p:blipFill>
          <a:blip r:embed="rId3">
            <a:extLst>
              <a:ext uri="{28A0092B-C50C-407E-A947-70E740481C1C}">
                <a14:useLocalDpi xmlns:a14="http://schemas.microsoft.com/office/drawing/2010/main" val="0"/>
              </a:ext>
            </a:extLst>
          </a:blip>
          <a:srcRect/>
          <a:stretch>
            <a:fillRect/>
          </a:stretch>
        </p:blipFill>
        <p:spPr bwMode="auto">
          <a:xfrm>
            <a:off x="1911000" y="4038599"/>
            <a:ext cx="4168565" cy="1358153"/>
          </a:xfrm>
          <a:prstGeom prst="rect">
            <a:avLst/>
          </a:prstGeom>
          <a:noFill/>
          <a:ln>
            <a:noFill/>
          </a:ln>
        </p:spPr>
      </p:pic>
    </p:spTree>
    <p:extLst>
      <p:ext uri="{BB962C8B-B14F-4D97-AF65-F5344CB8AC3E}">
        <p14:creationId xmlns:p14="http://schemas.microsoft.com/office/powerpoint/2010/main" val="1120428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3165931" cy="553998"/>
          </a:xfrm>
          <a:prstGeom prst="rect">
            <a:avLst/>
          </a:prstGeom>
          <a:noFill/>
        </p:spPr>
        <p:txBody>
          <a:bodyPr wrap="none" rtlCol="0">
            <a:spAutoFit/>
          </a:bodyPr>
          <a:lstStyle/>
          <a:p>
            <a:r>
              <a:rPr lang="en-US" sz="3000" b="1" dirty="0">
                <a:solidFill>
                  <a:schemeClr val="accent2"/>
                </a:solidFill>
              </a:rPr>
              <a:t>The Applications</a:t>
            </a:r>
          </a:p>
        </p:txBody>
      </p:sp>
      <p:sp>
        <p:nvSpPr>
          <p:cNvPr id="6" name="Rectangle 5"/>
          <p:cNvSpPr/>
          <p:nvPr/>
        </p:nvSpPr>
        <p:spPr>
          <a:xfrm>
            <a:off x="1659988" y="1433739"/>
            <a:ext cx="7580994" cy="978729"/>
          </a:xfrm>
          <a:prstGeom prst="rect">
            <a:avLst/>
          </a:prstGeom>
        </p:spPr>
        <p:txBody>
          <a:bodyPr wrap="square">
            <a:spAutoFit/>
          </a:bodyPr>
          <a:lstStyle/>
          <a:p>
            <a:pPr>
              <a:lnSpc>
                <a:spcPct val="120000"/>
              </a:lnSpc>
            </a:pPr>
            <a:r>
              <a:rPr lang="en-US" sz="2400" b="1" dirty="0"/>
              <a:t>1. Broadcast content on your own private radio station.</a:t>
            </a:r>
            <a:endParaRPr lang="en-US" altLang="en-US" sz="2400" b="1" dirty="0"/>
          </a:p>
        </p:txBody>
      </p:sp>
      <p:pic>
        <p:nvPicPr>
          <p:cNvPr id="1026" name="Picture 2" descr="https://i1.wp.com/malawi24.com/wp-content/uploads/2015/11/on-ai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103" y="2686340"/>
            <a:ext cx="5219700" cy="36662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309" y="2841098"/>
            <a:ext cx="5994112" cy="3356702"/>
          </a:xfrm>
          <a:prstGeom prst="rect">
            <a:avLst/>
          </a:prstGeom>
        </p:spPr>
      </p:pic>
    </p:spTree>
    <p:extLst>
      <p:ext uri="{BB962C8B-B14F-4D97-AF65-F5344CB8AC3E}">
        <p14:creationId xmlns:p14="http://schemas.microsoft.com/office/powerpoint/2010/main" val="94122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2978701" cy="553998"/>
          </a:xfrm>
          <a:prstGeom prst="rect">
            <a:avLst/>
          </a:prstGeom>
          <a:noFill/>
        </p:spPr>
        <p:txBody>
          <a:bodyPr wrap="none" rtlCol="0">
            <a:spAutoFit/>
          </a:bodyPr>
          <a:lstStyle/>
          <a:p>
            <a:r>
              <a:rPr lang="en-US" sz="3000" b="1" dirty="0">
                <a:solidFill>
                  <a:schemeClr val="accent2"/>
                </a:solidFill>
              </a:rPr>
              <a:t>Cognitive Radio</a:t>
            </a:r>
          </a:p>
        </p:txBody>
      </p:sp>
      <p:sp>
        <p:nvSpPr>
          <p:cNvPr id="7" name="Rectangle 6"/>
          <p:cNvSpPr/>
          <p:nvPr/>
        </p:nvSpPr>
        <p:spPr>
          <a:xfrm>
            <a:off x="1659988" y="1433739"/>
            <a:ext cx="7580994" cy="727059"/>
          </a:xfrm>
          <a:prstGeom prst="rect">
            <a:avLst/>
          </a:prstGeom>
        </p:spPr>
        <p:txBody>
          <a:bodyPr wrap="square">
            <a:spAutoFit/>
          </a:bodyPr>
          <a:lstStyle/>
          <a:p>
            <a:pPr>
              <a:lnSpc>
                <a:spcPct val="120000"/>
              </a:lnSpc>
            </a:pPr>
            <a:r>
              <a:rPr lang="en-US" dirty="0"/>
              <a:t>A Cognitive Radio is defined as a radio which is aware of its surrounding frequencies and adapts/changes according to it.</a:t>
            </a:r>
            <a:endParaRPr lang="en-US" alt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988" y="2219325"/>
            <a:ext cx="4948630" cy="4189840"/>
          </a:xfrm>
          <a:prstGeom prst="rect">
            <a:avLst/>
          </a:prstGeom>
        </p:spPr>
      </p:pic>
      <p:sp>
        <p:nvSpPr>
          <p:cNvPr id="2" name="TextBox 1"/>
          <p:cNvSpPr txBox="1"/>
          <p:nvPr/>
        </p:nvSpPr>
        <p:spPr>
          <a:xfrm>
            <a:off x="6831107" y="3390915"/>
            <a:ext cx="3585881" cy="923330"/>
          </a:xfrm>
          <a:prstGeom prst="rect">
            <a:avLst/>
          </a:prstGeom>
          <a:noFill/>
        </p:spPr>
        <p:txBody>
          <a:bodyPr wrap="square" rtlCol="0">
            <a:spAutoFit/>
          </a:bodyPr>
          <a:lstStyle/>
          <a:p>
            <a:r>
              <a:rPr lang="en-US" dirty="0">
                <a:solidFill>
                  <a:srgbClr val="FF0000"/>
                </a:solidFill>
              </a:rPr>
              <a:t>This process is also known as dynamic spectrum management. </a:t>
            </a:r>
          </a:p>
          <a:p>
            <a:endParaRPr lang="en-US" dirty="0"/>
          </a:p>
        </p:txBody>
      </p:sp>
    </p:spTree>
    <p:extLst>
      <p:ext uri="{BB962C8B-B14F-4D97-AF65-F5344CB8AC3E}">
        <p14:creationId xmlns:p14="http://schemas.microsoft.com/office/powerpoint/2010/main" val="827251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2978701" cy="553998"/>
          </a:xfrm>
          <a:prstGeom prst="rect">
            <a:avLst/>
          </a:prstGeom>
          <a:noFill/>
        </p:spPr>
        <p:txBody>
          <a:bodyPr wrap="none" rtlCol="0">
            <a:spAutoFit/>
          </a:bodyPr>
          <a:lstStyle/>
          <a:p>
            <a:r>
              <a:rPr lang="en-US" sz="3000" b="1" dirty="0">
                <a:solidFill>
                  <a:schemeClr val="accent2"/>
                </a:solidFill>
              </a:rPr>
              <a:t>Cognitive Radio</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041" y="1597510"/>
            <a:ext cx="8178690" cy="4837277"/>
          </a:xfrm>
          <a:prstGeom prst="rect">
            <a:avLst/>
          </a:prstGeom>
        </p:spPr>
      </p:pic>
    </p:spTree>
    <p:extLst>
      <p:ext uri="{BB962C8B-B14F-4D97-AF65-F5344CB8AC3E}">
        <p14:creationId xmlns:p14="http://schemas.microsoft.com/office/powerpoint/2010/main" val="922670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4150495" cy="553998"/>
          </a:xfrm>
          <a:prstGeom prst="rect">
            <a:avLst/>
          </a:prstGeom>
          <a:noFill/>
        </p:spPr>
        <p:txBody>
          <a:bodyPr wrap="none" rtlCol="0">
            <a:spAutoFit/>
          </a:bodyPr>
          <a:lstStyle/>
          <a:p>
            <a:r>
              <a:rPr lang="en-US" sz="3000" b="1" dirty="0">
                <a:solidFill>
                  <a:schemeClr val="accent2"/>
                </a:solidFill>
              </a:rPr>
              <a:t>Why Cognitive Radio? </a:t>
            </a:r>
          </a:p>
        </p:txBody>
      </p:sp>
      <p:sp>
        <p:nvSpPr>
          <p:cNvPr id="8" name="TextBox 7"/>
          <p:cNvSpPr txBox="1"/>
          <p:nvPr/>
        </p:nvSpPr>
        <p:spPr>
          <a:xfrm>
            <a:off x="889195" y="2035153"/>
            <a:ext cx="8237047" cy="3970318"/>
          </a:xfrm>
          <a:prstGeom prst="rect">
            <a:avLst/>
          </a:prstGeom>
          <a:noFill/>
        </p:spPr>
        <p:txBody>
          <a:bodyPr wrap="square" rtlCol="0">
            <a:spAutoFit/>
          </a:bodyPr>
          <a:lstStyle/>
          <a:p>
            <a:pPr marL="285750" indent="-285750">
              <a:buFont typeface="Arial" charset="0"/>
              <a:buChar char="•"/>
            </a:pPr>
            <a:r>
              <a:rPr lang="en-US" dirty="0"/>
              <a:t>Mobile devices are dealing with an increasingly complicated wireless environment. </a:t>
            </a:r>
          </a:p>
          <a:p>
            <a:pPr marL="285750" indent="-285750">
              <a:buFont typeface="Arial" charset="0"/>
              <a:buChar char="•"/>
            </a:pPr>
            <a:endParaRPr lang="en-US" dirty="0"/>
          </a:p>
          <a:p>
            <a:pPr marL="285750" indent="-285750">
              <a:buFont typeface="Arial" charset="0"/>
              <a:buChar char="•"/>
            </a:pPr>
            <a:r>
              <a:rPr lang="en-US" dirty="0"/>
              <a:t>In some heavily used frequencies, signal interference is a problem. </a:t>
            </a:r>
          </a:p>
          <a:p>
            <a:pPr marL="285750" indent="-285750">
              <a:buFont typeface="Arial" charset="0"/>
              <a:buChar char="•"/>
            </a:pPr>
            <a:endParaRPr lang="en-US" dirty="0"/>
          </a:p>
          <a:p>
            <a:pPr marL="285750" indent="-285750">
              <a:buFont typeface="Arial" charset="0"/>
              <a:buChar char="•"/>
            </a:pPr>
            <a:r>
              <a:rPr lang="en-US" dirty="0"/>
              <a:t>Government regulations also limit the frequency bands and communications technologies that radios can use, and other aspects of wireless transmissions. </a:t>
            </a:r>
          </a:p>
          <a:p>
            <a:pPr marL="285750" indent="-285750">
              <a:buFont typeface="Arial" charset="0"/>
              <a:buChar char="•"/>
            </a:pPr>
            <a:endParaRPr lang="en-US" dirty="0"/>
          </a:p>
          <a:p>
            <a:pPr marL="285750" indent="-285750">
              <a:buFont typeface="Arial" charset="0"/>
              <a:buChar char="•"/>
            </a:pPr>
            <a:r>
              <a:rPr lang="en-US" dirty="0"/>
              <a:t>Using one device — rather than multiple ones — to meet all these needs is more economical. </a:t>
            </a:r>
            <a:endParaRPr lang="en-US" dirty="0">
              <a:latin typeface="Wingdings" charset="2"/>
            </a:endParaRPr>
          </a:p>
          <a:p>
            <a:pPr marL="285750" indent="-285750">
              <a:buFont typeface="Arial" charset="0"/>
              <a:buChar char="•"/>
            </a:pPr>
            <a:endParaRPr lang="en-US" dirty="0"/>
          </a:p>
          <a:p>
            <a:pPr marL="285750" indent="-285750">
              <a:buFont typeface="Arial" charset="0"/>
              <a:buChar char="•"/>
            </a:pPr>
            <a:endParaRPr lang="en-US" dirty="0"/>
          </a:p>
          <a:p>
            <a:endParaRPr lang="en-US" dirty="0"/>
          </a:p>
        </p:txBody>
      </p:sp>
    </p:spTree>
    <p:extLst>
      <p:ext uri="{BB962C8B-B14F-4D97-AF65-F5344CB8AC3E}">
        <p14:creationId xmlns:p14="http://schemas.microsoft.com/office/powerpoint/2010/main" val="69869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6017994" cy="553998"/>
          </a:xfrm>
          <a:prstGeom prst="rect">
            <a:avLst/>
          </a:prstGeom>
          <a:noFill/>
        </p:spPr>
        <p:txBody>
          <a:bodyPr wrap="none" rtlCol="0">
            <a:spAutoFit/>
          </a:bodyPr>
          <a:lstStyle/>
          <a:p>
            <a:r>
              <a:rPr lang="en-US" sz="3000" b="1" dirty="0">
                <a:solidFill>
                  <a:schemeClr val="accent2"/>
                </a:solidFill>
              </a:rPr>
              <a:t>What is Software Defined Radio?</a:t>
            </a:r>
          </a:p>
        </p:txBody>
      </p:sp>
      <p:sp>
        <p:nvSpPr>
          <p:cNvPr id="6" name="TextBox 5"/>
          <p:cNvSpPr txBox="1"/>
          <p:nvPr/>
        </p:nvSpPr>
        <p:spPr>
          <a:xfrm>
            <a:off x="626302" y="2204581"/>
            <a:ext cx="9466053" cy="3028521"/>
          </a:xfrm>
          <a:prstGeom prst="rect">
            <a:avLst/>
          </a:prstGeom>
          <a:noFill/>
        </p:spPr>
        <p:txBody>
          <a:bodyPr wrap="none" rtlCol="0">
            <a:spAutoFit/>
          </a:bodyPr>
          <a:lstStyle/>
          <a:p>
            <a:pPr marL="285750" indent="-285750">
              <a:lnSpc>
                <a:spcPct val="120000"/>
              </a:lnSpc>
              <a:buFont typeface="Wingdings" charset="2"/>
              <a:buChar char="v"/>
            </a:pPr>
            <a:r>
              <a:rPr lang="en-US" altLang="en-US" dirty="0"/>
              <a:t>Refers to a technique in which all the signal processing is done in software.</a:t>
            </a:r>
          </a:p>
          <a:p>
            <a:pPr marL="285750" indent="-285750">
              <a:lnSpc>
                <a:spcPct val="120000"/>
              </a:lnSpc>
              <a:buFont typeface="Wingdings" charset="2"/>
              <a:buChar char="v"/>
            </a:pPr>
            <a:endParaRPr lang="en-US" altLang="en-US" dirty="0"/>
          </a:p>
          <a:p>
            <a:pPr marL="285750" indent="-285750">
              <a:lnSpc>
                <a:spcPct val="120000"/>
              </a:lnSpc>
              <a:buFont typeface="Wingdings" charset="2"/>
              <a:buChar char="v"/>
            </a:pPr>
            <a:r>
              <a:rPr lang="en-US" altLang="en-US" dirty="0"/>
              <a:t>The processing mentioned include mixing, filtering, demodulation etc.</a:t>
            </a:r>
          </a:p>
          <a:p>
            <a:pPr marL="285750" indent="-285750">
              <a:lnSpc>
                <a:spcPct val="120000"/>
              </a:lnSpc>
              <a:buFont typeface="Wingdings" charset="2"/>
              <a:buChar char="v"/>
            </a:pPr>
            <a:endParaRPr lang="en-US" altLang="en-US" dirty="0"/>
          </a:p>
          <a:p>
            <a:pPr marL="285750" indent="-285750">
              <a:lnSpc>
                <a:spcPct val="120000"/>
              </a:lnSpc>
              <a:buFont typeface="Wingdings" charset="2"/>
              <a:buChar char="v"/>
            </a:pPr>
            <a:r>
              <a:rPr lang="en-US" altLang="en-US" dirty="0"/>
              <a:t>The software can be used to implement different demodulation schemes and different</a:t>
            </a:r>
          </a:p>
          <a:p>
            <a:pPr>
              <a:lnSpc>
                <a:spcPct val="120000"/>
              </a:lnSpc>
            </a:pPr>
            <a:r>
              <a:rPr lang="en-US" altLang="en-US" dirty="0"/>
              <a:t> standards can be implemented in the same device.</a:t>
            </a:r>
          </a:p>
          <a:p>
            <a:pPr marL="285750" indent="-285750">
              <a:lnSpc>
                <a:spcPct val="120000"/>
              </a:lnSpc>
              <a:buFont typeface="Wingdings" charset="2"/>
              <a:buChar char="v"/>
            </a:pPr>
            <a:endParaRPr lang="en-US" altLang="en-US" dirty="0"/>
          </a:p>
          <a:p>
            <a:pPr marL="285750" indent="-285750">
              <a:lnSpc>
                <a:spcPct val="120000"/>
              </a:lnSpc>
              <a:buFont typeface="Wingdings" charset="2"/>
              <a:buChar char="v"/>
            </a:pPr>
            <a:r>
              <a:rPr lang="en-US" altLang="en-US" dirty="0"/>
              <a:t>The software can be updated so the device doesn’t become obsolete with time.</a:t>
            </a:r>
          </a:p>
          <a:p>
            <a:endParaRPr lang="en-US" dirty="0"/>
          </a:p>
        </p:txBody>
      </p:sp>
    </p:spTree>
    <p:extLst>
      <p:ext uri="{BB962C8B-B14F-4D97-AF65-F5344CB8AC3E}">
        <p14:creationId xmlns:p14="http://schemas.microsoft.com/office/powerpoint/2010/main" val="1495826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4150495" cy="553998"/>
          </a:xfrm>
          <a:prstGeom prst="rect">
            <a:avLst/>
          </a:prstGeom>
          <a:noFill/>
        </p:spPr>
        <p:txBody>
          <a:bodyPr wrap="none" rtlCol="0">
            <a:spAutoFit/>
          </a:bodyPr>
          <a:lstStyle/>
          <a:p>
            <a:r>
              <a:rPr lang="en-US" sz="3000" b="1" dirty="0">
                <a:solidFill>
                  <a:schemeClr val="accent2"/>
                </a:solidFill>
              </a:rPr>
              <a:t>Why Cognitive Radio? </a:t>
            </a:r>
          </a:p>
        </p:txBody>
      </p:sp>
      <p:sp>
        <p:nvSpPr>
          <p:cNvPr id="8" name="TextBox 7"/>
          <p:cNvSpPr txBox="1"/>
          <p:nvPr/>
        </p:nvSpPr>
        <p:spPr>
          <a:xfrm>
            <a:off x="889195" y="2035153"/>
            <a:ext cx="8237047" cy="3970318"/>
          </a:xfrm>
          <a:prstGeom prst="rect">
            <a:avLst/>
          </a:prstGeom>
          <a:noFill/>
        </p:spPr>
        <p:txBody>
          <a:bodyPr wrap="square" rtlCol="0">
            <a:spAutoFit/>
          </a:bodyPr>
          <a:lstStyle/>
          <a:p>
            <a:pPr marL="285750" indent="-285750">
              <a:buFont typeface="Arial" charset="0"/>
              <a:buChar char="•"/>
            </a:pPr>
            <a:r>
              <a:rPr lang="en-US" dirty="0"/>
              <a:t>Mobile devices are dealing with an increasingly complicated wireless environment. </a:t>
            </a:r>
          </a:p>
          <a:p>
            <a:pPr marL="285750" indent="-285750">
              <a:buFont typeface="Arial" charset="0"/>
              <a:buChar char="•"/>
            </a:pPr>
            <a:endParaRPr lang="en-US" dirty="0"/>
          </a:p>
          <a:p>
            <a:pPr marL="285750" indent="-285750">
              <a:buFont typeface="Arial" charset="0"/>
              <a:buChar char="•"/>
            </a:pPr>
            <a:r>
              <a:rPr lang="en-US" dirty="0"/>
              <a:t>In some heavily used frequencies, signal interference is a problem. </a:t>
            </a:r>
          </a:p>
          <a:p>
            <a:pPr marL="285750" indent="-285750">
              <a:buFont typeface="Arial" charset="0"/>
              <a:buChar char="•"/>
            </a:pPr>
            <a:endParaRPr lang="en-US" dirty="0"/>
          </a:p>
          <a:p>
            <a:pPr marL="285750" indent="-285750">
              <a:buFont typeface="Arial" charset="0"/>
              <a:buChar char="•"/>
            </a:pPr>
            <a:r>
              <a:rPr lang="en-US" dirty="0"/>
              <a:t>Government regulations also limit the frequency bands and communications technologies that radios can use, and other aspects of wireless transmissions. </a:t>
            </a:r>
          </a:p>
          <a:p>
            <a:pPr marL="285750" indent="-285750">
              <a:buFont typeface="Arial" charset="0"/>
              <a:buChar char="•"/>
            </a:pPr>
            <a:endParaRPr lang="en-US" dirty="0"/>
          </a:p>
          <a:p>
            <a:pPr marL="285750" indent="-285750">
              <a:buFont typeface="Arial" charset="0"/>
              <a:buChar char="•"/>
            </a:pPr>
            <a:r>
              <a:rPr lang="en-US" dirty="0"/>
              <a:t>Using one device — rather than multiple ones — to meet all these needs is more economical. </a:t>
            </a:r>
            <a:endParaRPr lang="en-US" dirty="0">
              <a:latin typeface="Wingdings" charset="2"/>
            </a:endParaRPr>
          </a:p>
          <a:p>
            <a:pPr marL="285750" indent="-285750">
              <a:buFont typeface="Arial" charset="0"/>
              <a:buChar char="•"/>
            </a:pPr>
            <a:endParaRPr lang="en-US" dirty="0"/>
          </a:p>
          <a:p>
            <a:pPr marL="285750" indent="-285750">
              <a:buFont typeface="Arial" charset="0"/>
              <a:buChar char="•"/>
            </a:pPr>
            <a:endParaRPr lang="en-US" dirty="0"/>
          </a:p>
          <a:p>
            <a:endParaRPr lang="en-US" dirty="0"/>
          </a:p>
        </p:txBody>
      </p:sp>
    </p:spTree>
    <p:extLst>
      <p:ext uri="{BB962C8B-B14F-4D97-AF65-F5344CB8AC3E}">
        <p14:creationId xmlns:p14="http://schemas.microsoft.com/office/powerpoint/2010/main" val="473170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4150495" cy="553998"/>
          </a:xfrm>
          <a:prstGeom prst="rect">
            <a:avLst/>
          </a:prstGeom>
          <a:noFill/>
        </p:spPr>
        <p:txBody>
          <a:bodyPr wrap="none" rtlCol="0">
            <a:spAutoFit/>
          </a:bodyPr>
          <a:lstStyle/>
          <a:p>
            <a:r>
              <a:rPr lang="en-US" sz="3000" b="1" dirty="0">
                <a:solidFill>
                  <a:schemeClr val="accent2"/>
                </a:solidFill>
              </a:rPr>
              <a:t>Why Cognitive Radio? </a:t>
            </a:r>
          </a:p>
        </p:txBody>
      </p:sp>
      <p:sp>
        <p:nvSpPr>
          <p:cNvPr id="8" name="TextBox 7"/>
          <p:cNvSpPr txBox="1"/>
          <p:nvPr/>
        </p:nvSpPr>
        <p:spPr>
          <a:xfrm>
            <a:off x="889195" y="2035153"/>
            <a:ext cx="8237047" cy="3139321"/>
          </a:xfrm>
          <a:prstGeom prst="rect">
            <a:avLst/>
          </a:prstGeom>
          <a:noFill/>
        </p:spPr>
        <p:txBody>
          <a:bodyPr wrap="square" rtlCol="0">
            <a:spAutoFit/>
          </a:bodyPr>
          <a:lstStyle/>
          <a:p>
            <a:pPr marL="285750" indent="-285750">
              <a:buFont typeface="Arial" charset="0"/>
              <a:buChar char="•"/>
            </a:pPr>
            <a:r>
              <a:rPr lang="en-US" dirty="0"/>
              <a:t>Moreover, it is highly efficient to use a single device that can adapt in the middle of a communications session or work with radios that use different technologies when necessary. </a:t>
            </a:r>
          </a:p>
          <a:p>
            <a:pPr marL="285750" indent="-285750">
              <a:buFont typeface="Arial" charset="0"/>
              <a:buChar char="•"/>
            </a:pPr>
            <a:endParaRPr lang="en-US" dirty="0">
              <a:latin typeface="Wingdings" charset="2"/>
            </a:endParaRPr>
          </a:p>
          <a:p>
            <a:pPr marL="285750" indent="-285750">
              <a:buFont typeface="Arial" charset="0"/>
              <a:buChar char="•"/>
            </a:pPr>
            <a:r>
              <a:rPr lang="en-US" dirty="0"/>
              <a:t>This would help military and emergency-services agencies, which don’t all use the same wireless technology. </a:t>
            </a:r>
          </a:p>
          <a:p>
            <a:pPr marL="285750" indent="-285750">
              <a:buFont typeface="Arial" charset="0"/>
              <a:buChar char="•"/>
            </a:pPr>
            <a:endParaRPr lang="en-US" dirty="0">
              <a:latin typeface="Wingdings" charset="2"/>
            </a:endParaRPr>
          </a:p>
          <a:p>
            <a:pPr marL="285750" indent="-285750">
              <a:buFont typeface="Arial" charset="0"/>
              <a:buChar char="•"/>
            </a:pPr>
            <a:r>
              <a:rPr lang="en-US" dirty="0"/>
              <a:t>CR is a way to address these challenges. </a:t>
            </a:r>
          </a:p>
          <a:p>
            <a:pPr marL="285750" indent="-285750">
              <a:buFont typeface="Arial" charset="0"/>
              <a:buChar char="•"/>
            </a:pPr>
            <a:endParaRPr lang="en-US" dirty="0"/>
          </a:p>
          <a:p>
            <a:pPr marL="285750" indent="-285750">
              <a:buFont typeface="Arial" charset="0"/>
              <a:buChar char="•"/>
            </a:pPr>
            <a:endParaRPr lang="en-US" dirty="0"/>
          </a:p>
          <a:p>
            <a:endParaRPr lang="en-US" dirty="0"/>
          </a:p>
        </p:txBody>
      </p:sp>
    </p:spTree>
    <p:extLst>
      <p:ext uri="{BB962C8B-B14F-4D97-AF65-F5344CB8AC3E}">
        <p14:creationId xmlns:p14="http://schemas.microsoft.com/office/powerpoint/2010/main" val="1307739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4150495" cy="553998"/>
          </a:xfrm>
          <a:prstGeom prst="rect">
            <a:avLst/>
          </a:prstGeom>
          <a:noFill/>
        </p:spPr>
        <p:txBody>
          <a:bodyPr wrap="none" rtlCol="0">
            <a:spAutoFit/>
          </a:bodyPr>
          <a:lstStyle/>
          <a:p>
            <a:r>
              <a:rPr lang="en-US" sz="3000" b="1" dirty="0">
                <a:solidFill>
                  <a:schemeClr val="accent2"/>
                </a:solidFill>
              </a:rPr>
              <a:t>Why Cognitive Radio?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988" y="1967411"/>
            <a:ext cx="2978701" cy="362116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926" y="1967411"/>
            <a:ext cx="2525856" cy="35361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064485"/>
            <a:ext cx="1787236" cy="1427018"/>
          </a:xfrm>
          <a:prstGeom prst="rect">
            <a:avLst/>
          </a:prstGeom>
        </p:spPr>
      </p:pic>
      <p:sp>
        <p:nvSpPr>
          <p:cNvPr id="7" name="Rectangle 6"/>
          <p:cNvSpPr/>
          <p:nvPr/>
        </p:nvSpPr>
        <p:spPr>
          <a:xfrm>
            <a:off x="1659988" y="1433739"/>
            <a:ext cx="7580994" cy="394660"/>
          </a:xfrm>
          <a:prstGeom prst="rect">
            <a:avLst/>
          </a:prstGeom>
        </p:spPr>
        <p:txBody>
          <a:bodyPr wrap="square">
            <a:spAutoFit/>
          </a:bodyPr>
          <a:lstStyle/>
          <a:p>
            <a:pPr>
              <a:lnSpc>
                <a:spcPct val="120000"/>
              </a:lnSpc>
            </a:pPr>
            <a:r>
              <a:rPr lang="en-US" dirty="0"/>
              <a:t>What we aim to achieve with Cognitive Radio</a:t>
            </a:r>
            <a:endParaRPr lang="en-US" altLang="en-US" dirty="0"/>
          </a:p>
        </p:txBody>
      </p:sp>
    </p:spTree>
    <p:extLst>
      <p:ext uri="{BB962C8B-B14F-4D97-AF65-F5344CB8AC3E}">
        <p14:creationId xmlns:p14="http://schemas.microsoft.com/office/powerpoint/2010/main" val="2346529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2558649" cy="553998"/>
          </a:xfrm>
          <a:prstGeom prst="rect">
            <a:avLst/>
          </a:prstGeom>
          <a:noFill/>
        </p:spPr>
        <p:txBody>
          <a:bodyPr wrap="none" rtlCol="0">
            <a:spAutoFit/>
          </a:bodyPr>
          <a:lstStyle/>
          <a:p>
            <a:r>
              <a:rPr lang="en-US" sz="3000" b="1" dirty="0">
                <a:solidFill>
                  <a:schemeClr val="accent2"/>
                </a:solidFill>
              </a:rPr>
              <a:t>Future Scope</a:t>
            </a:r>
          </a:p>
        </p:txBody>
      </p:sp>
      <p:sp>
        <p:nvSpPr>
          <p:cNvPr id="2" name="TextBox 1"/>
          <p:cNvSpPr txBox="1"/>
          <p:nvPr/>
        </p:nvSpPr>
        <p:spPr>
          <a:xfrm>
            <a:off x="3012141" y="1434353"/>
            <a:ext cx="4498604" cy="461665"/>
          </a:xfrm>
          <a:prstGeom prst="rect">
            <a:avLst/>
          </a:prstGeom>
          <a:noFill/>
        </p:spPr>
        <p:txBody>
          <a:bodyPr wrap="none" rtlCol="0">
            <a:spAutoFit/>
          </a:bodyPr>
          <a:lstStyle/>
          <a:p>
            <a:r>
              <a:rPr lang="en-US" sz="2400" b="1" dirty="0"/>
              <a:t>Femtocells and cellular agility</a:t>
            </a:r>
          </a:p>
        </p:txBody>
      </p:sp>
      <p:sp>
        <p:nvSpPr>
          <p:cNvPr id="7" name="TextBox 6"/>
          <p:cNvSpPr txBox="1"/>
          <p:nvPr/>
        </p:nvSpPr>
        <p:spPr>
          <a:xfrm>
            <a:off x="394447" y="2438400"/>
            <a:ext cx="25046039" cy="3139321"/>
          </a:xfrm>
          <a:prstGeom prst="rect">
            <a:avLst/>
          </a:prstGeom>
          <a:noFill/>
        </p:spPr>
        <p:txBody>
          <a:bodyPr wrap="square" rtlCol="0">
            <a:spAutoFit/>
          </a:bodyPr>
          <a:lstStyle/>
          <a:p>
            <a:r>
              <a:rPr lang="en-US" dirty="0"/>
              <a:t>Cellular operators — including AT&amp;T, China Unicom, Sprint, Verizon, and Vodafone — </a:t>
            </a:r>
          </a:p>
          <a:p>
            <a:r>
              <a:rPr lang="en-US" dirty="0"/>
              <a:t>have deployed or plan to deploy Femtocells (a Femtocells is a small, low-power cellular base station) </a:t>
            </a:r>
          </a:p>
          <a:p>
            <a:r>
              <a:rPr lang="en-US" dirty="0"/>
              <a:t>to homes and businesses to improve cellular and data communications’ speed and coverage. </a:t>
            </a:r>
          </a:p>
          <a:p>
            <a:r>
              <a:rPr lang="en-US" dirty="0">
                <a:latin typeface="Wingdings" charset="2"/>
              </a:rPr>
              <a:t>  </a:t>
            </a:r>
          </a:p>
          <a:p>
            <a:r>
              <a:rPr lang="en-US" dirty="0"/>
              <a:t>The proliferation of Femtocells and the signals they transmit can create interference </a:t>
            </a:r>
          </a:p>
          <a:p>
            <a:r>
              <a:rPr lang="en-US" dirty="0"/>
              <a:t>and thus spectrum-usage problems. </a:t>
            </a:r>
          </a:p>
          <a:p>
            <a:endParaRPr lang="en-US" dirty="0">
              <a:latin typeface="Wingdings" charset="2"/>
            </a:endParaRPr>
          </a:p>
          <a:p>
            <a:r>
              <a:rPr lang="en-US" dirty="0"/>
              <a:t>Service providers and equipment makers are now looking at ways CR technology </a:t>
            </a:r>
          </a:p>
          <a:p>
            <a:r>
              <a:rPr lang="en-US" dirty="0"/>
              <a:t>could improve Femtocells operations by providing the intelligence that would let them reduce </a:t>
            </a:r>
          </a:p>
          <a:p>
            <a:r>
              <a:rPr lang="en-US" dirty="0"/>
              <a:t>interference with and from other devices. </a:t>
            </a:r>
          </a:p>
          <a:p>
            <a:endParaRPr lang="en-US" dirty="0"/>
          </a:p>
        </p:txBody>
      </p:sp>
    </p:spTree>
    <p:extLst>
      <p:ext uri="{BB962C8B-B14F-4D97-AF65-F5344CB8AC3E}">
        <p14:creationId xmlns:p14="http://schemas.microsoft.com/office/powerpoint/2010/main" val="2871538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2558649" cy="553998"/>
          </a:xfrm>
          <a:prstGeom prst="rect">
            <a:avLst/>
          </a:prstGeom>
          <a:noFill/>
        </p:spPr>
        <p:txBody>
          <a:bodyPr wrap="none" rtlCol="0">
            <a:spAutoFit/>
          </a:bodyPr>
          <a:lstStyle/>
          <a:p>
            <a:r>
              <a:rPr lang="en-US" sz="3000" b="1" dirty="0">
                <a:solidFill>
                  <a:schemeClr val="accent2"/>
                </a:solidFill>
              </a:rPr>
              <a:t>Future Scope</a:t>
            </a:r>
          </a:p>
        </p:txBody>
      </p:sp>
      <p:pic>
        <p:nvPicPr>
          <p:cNvPr id="2" name="Picture 1"/>
          <p:cNvPicPr>
            <a:picLocks noChangeAspect="1"/>
          </p:cNvPicPr>
          <p:nvPr/>
        </p:nvPicPr>
        <p:blipFill>
          <a:blip r:embed="rId3"/>
          <a:stretch>
            <a:fillRect/>
          </a:stretch>
        </p:blipFill>
        <p:spPr>
          <a:xfrm>
            <a:off x="2475753" y="1769468"/>
            <a:ext cx="4019671" cy="3089404"/>
          </a:xfrm>
          <a:prstGeom prst="rect">
            <a:avLst/>
          </a:prstGeom>
        </p:spPr>
      </p:pic>
      <p:sp>
        <p:nvSpPr>
          <p:cNvPr id="3" name="TextBox 2"/>
          <p:cNvSpPr txBox="1"/>
          <p:nvPr/>
        </p:nvSpPr>
        <p:spPr>
          <a:xfrm>
            <a:off x="2939312" y="1366677"/>
            <a:ext cx="3874779" cy="461665"/>
          </a:xfrm>
          <a:prstGeom prst="rect">
            <a:avLst/>
          </a:prstGeom>
          <a:noFill/>
        </p:spPr>
        <p:txBody>
          <a:bodyPr wrap="none" rtlCol="0">
            <a:spAutoFit/>
          </a:bodyPr>
          <a:lstStyle/>
          <a:p>
            <a:r>
              <a:rPr lang="en-US" sz="2400" dirty="0">
                <a:solidFill>
                  <a:srgbClr val="FF0000"/>
                </a:solidFill>
              </a:rPr>
              <a:t>Invent the wireless future!</a:t>
            </a:r>
          </a:p>
        </p:txBody>
      </p:sp>
      <p:sp>
        <p:nvSpPr>
          <p:cNvPr id="7" name="TextBox 6"/>
          <p:cNvSpPr txBox="1"/>
          <p:nvPr/>
        </p:nvSpPr>
        <p:spPr>
          <a:xfrm>
            <a:off x="735107" y="5006808"/>
            <a:ext cx="9143999" cy="923330"/>
          </a:xfrm>
          <a:prstGeom prst="rect">
            <a:avLst/>
          </a:prstGeom>
          <a:noFill/>
        </p:spPr>
        <p:txBody>
          <a:bodyPr wrap="square" rtlCol="0">
            <a:spAutoFit/>
          </a:bodyPr>
          <a:lstStyle/>
          <a:p>
            <a:r>
              <a:rPr lang="en-US" dirty="0"/>
              <a:t>Tools such as GNU Radio Companion when combined with low cost wideband SDR hardware make it easier, faster and increasingly affordable to prototype next generation wireless applications.</a:t>
            </a:r>
          </a:p>
        </p:txBody>
      </p:sp>
    </p:spTree>
    <p:extLst>
      <p:ext uri="{BB962C8B-B14F-4D97-AF65-F5344CB8AC3E}">
        <p14:creationId xmlns:p14="http://schemas.microsoft.com/office/powerpoint/2010/main" val="187705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2108269" cy="553998"/>
          </a:xfrm>
          <a:prstGeom prst="rect">
            <a:avLst/>
          </a:prstGeom>
          <a:noFill/>
        </p:spPr>
        <p:txBody>
          <a:bodyPr wrap="none" rtlCol="0">
            <a:spAutoFit/>
          </a:bodyPr>
          <a:lstStyle/>
          <a:p>
            <a:r>
              <a:rPr lang="en-US" sz="3000" b="1" dirty="0">
                <a:solidFill>
                  <a:schemeClr val="accent2"/>
                </a:solidFill>
              </a:rPr>
              <a:t>Challenges</a:t>
            </a:r>
          </a:p>
        </p:txBody>
      </p:sp>
      <p:sp>
        <p:nvSpPr>
          <p:cNvPr id="7" name="TextBox 6"/>
          <p:cNvSpPr txBox="1"/>
          <p:nvPr/>
        </p:nvSpPr>
        <p:spPr>
          <a:xfrm>
            <a:off x="889195" y="2035153"/>
            <a:ext cx="9143999" cy="3139321"/>
          </a:xfrm>
          <a:prstGeom prst="rect">
            <a:avLst/>
          </a:prstGeom>
          <a:noFill/>
        </p:spPr>
        <p:txBody>
          <a:bodyPr wrap="square" rtlCol="0">
            <a:spAutoFit/>
          </a:bodyPr>
          <a:lstStyle/>
          <a:p>
            <a:pPr marL="342900" indent="-342900">
              <a:buAutoNum type="arabicPeriod"/>
            </a:pPr>
            <a:r>
              <a:rPr lang="en-US" dirty="0"/>
              <a:t>The biggest barrier Castify faces in reaching its potential is changing the way businesses and regulators think about spectrum. </a:t>
            </a:r>
          </a:p>
          <a:p>
            <a:endParaRPr lang="en-US" dirty="0"/>
          </a:p>
          <a:p>
            <a:r>
              <a:rPr lang="en-US" dirty="0"/>
              <a:t>2. A big challenge is proving the technology's benefits in terms of increased reliability and resource utilization, better response time, and reduced operational expenditures to the managers who would decide whether to buy our equipment. </a:t>
            </a:r>
          </a:p>
          <a:p>
            <a:endParaRPr lang="en-US" dirty="0"/>
          </a:p>
          <a:p>
            <a:r>
              <a:rPr lang="en-US" dirty="0"/>
              <a:t>3. Needs more research on making the systems intelligent enough to improve the aggregate throughput.</a:t>
            </a:r>
          </a:p>
          <a:p>
            <a:pPr marL="342900" indent="-342900">
              <a:buAutoNum type="arabicPeriod"/>
            </a:pPr>
            <a:endParaRPr lang="en-US" dirty="0"/>
          </a:p>
          <a:p>
            <a:endParaRPr lang="en-US" dirty="0"/>
          </a:p>
        </p:txBody>
      </p:sp>
    </p:spTree>
    <p:extLst>
      <p:ext uri="{BB962C8B-B14F-4D97-AF65-F5344CB8AC3E}">
        <p14:creationId xmlns:p14="http://schemas.microsoft.com/office/powerpoint/2010/main" val="1219282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2" name="Rectangle 1"/>
          <p:cNvSpPr/>
          <p:nvPr/>
        </p:nvSpPr>
        <p:spPr>
          <a:xfrm>
            <a:off x="1659987" y="698199"/>
            <a:ext cx="4310507" cy="584775"/>
          </a:xfrm>
          <a:prstGeom prst="rect">
            <a:avLst/>
          </a:prstGeom>
        </p:spPr>
        <p:txBody>
          <a:bodyPr wrap="square">
            <a:spAutoFit/>
          </a:bodyPr>
          <a:lstStyle/>
          <a:p>
            <a:r>
              <a:rPr lang="en-US" sz="3200" b="1" dirty="0">
                <a:solidFill>
                  <a:schemeClr val="accent2"/>
                </a:solidFill>
              </a:rPr>
              <a:t>References</a:t>
            </a:r>
          </a:p>
        </p:txBody>
      </p:sp>
      <p:sp>
        <p:nvSpPr>
          <p:cNvPr id="3" name="TextBox 2"/>
          <p:cNvSpPr txBox="1"/>
          <p:nvPr/>
        </p:nvSpPr>
        <p:spPr>
          <a:xfrm>
            <a:off x="502024" y="1779687"/>
            <a:ext cx="11359520" cy="5355312"/>
          </a:xfrm>
          <a:prstGeom prst="rect">
            <a:avLst/>
          </a:prstGeom>
          <a:noFill/>
        </p:spPr>
        <p:txBody>
          <a:bodyPr wrap="none" rtlCol="0">
            <a:spAutoFit/>
          </a:bodyPr>
          <a:lstStyle/>
          <a:p>
            <a:r>
              <a:rPr lang="en-US" dirty="0"/>
              <a:t>[1] J. F. Curtis, (Ed.), </a:t>
            </a:r>
            <a:r>
              <a:rPr lang="en-US" i="1" dirty="0"/>
              <a:t>Processes and Disorders of Human </a:t>
            </a:r>
            <a:r>
              <a:rPr lang="en-US" i="1" dirty="0" err="1"/>
              <a:t>Comm-unication</a:t>
            </a:r>
            <a:r>
              <a:rPr lang="en-US" i="1" dirty="0"/>
              <a:t>. </a:t>
            </a:r>
            <a:r>
              <a:rPr lang="en-US" dirty="0"/>
              <a:t>New York: Harper and Row, 1978.</a:t>
            </a:r>
          </a:p>
          <a:p>
            <a:r>
              <a:rPr lang="en-US" dirty="0"/>
              <a:t>             Journal Paper,</a:t>
            </a:r>
          </a:p>
          <a:p>
            <a:r>
              <a:rPr lang="en-IN" dirty="0"/>
              <a:t> </a:t>
            </a:r>
            <a:endParaRPr lang="en-US" dirty="0"/>
          </a:p>
          <a:p>
            <a:r>
              <a:rPr lang="en-US" dirty="0"/>
              <a:t>[2] </a:t>
            </a:r>
            <a:r>
              <a:rPr lang="en-IN" dirty="0" err="1"/>
              <a:t>Boonyarit</a:t>
            </a:r>
            <a:r>
              <a:rPr lang="en-IN" dirty="0"/>
              <a:t> </a:t>
            </a:r>
            <a:r>
              <a:rPr lang="en-IN" dirty="0" err="1"/>
              <a:t>Uengtrakul</a:t>
            </a:r>
            <a:r>
              <a:rPr lang="en-IN" dirty="0"/>
              <a:t>, </a:t>
            </a:r>
            <a:r>
              <a:rPr lang="en-IN" dirty="0" err="1"/>
              <a:t>Dahmmaet</a:t>
            </a:r>
            <a:r>
              <a:rPr lang="en-IN" dirty="0"/>
              <a:t> </a:t>
            </a:r>
            <a:r>
              <a:rPr lang="en-IN" dirty="0" err="1"/>
              <a:t>Bunnjaweht”A</a:t>
            </a:r>
            <a:r>
              <a:rPr lang="en-IN" dirty="0"/>
              <a:t> Cost Efficient Software Defined Radio </a:t>
            </a:r>
          </a:p>
          <a:p>
            <a:r>
              <a:rPr lang="en-IN" dirty="0"/>
              <a:t>Receiver for Demonstrating Concepts in Communication and Signal Processing using Python and RTL-SDR “</a:t>
            </a:r>
            <a:endParaRPr lang="en-US" dirty="0"/>
          </a:p>
          <a:p>
            <a:r>
              <a:rPr lang="en-US" dirty="0"/>
              <a:t> </a:t>
            </a:r>
          </a:p>
          <a:p>
            <a:r>
              <a:rPr lang="en-US" dirty="0"/>
              <a:t>[5] Introduction to Software-defined Radio approach </a:t>
            </a:r>
            <a:r>
              <a:rPr lang="en-US" dirty="0" err="1"/>
              <a:t>ieeexplore.ieee.org</a:t>
            </a:r>
            <a:r>
              <a:rPr lang="en-US" dirty="0"/>
              <a:t>/document/6142453/</a:t>
            </a:r>
          </a:p>
          <a:p>
            <a:r>
              <a:rPr lang="en-US" dirty="0"/>
              <a:t> </a:t>
            </a:r>
          </a:p>
          <a:p>
            <a:r>
              <a:rPr lang="en-US" dirty="0"/>
              <a:t>        [6] Cognitive Radio Communication’s in Raspberry Pi IEEE International Journal of                    </a:t>
            </a:r>
          </a:p>
          <a:p>
            <a:r>
              <a:rPr lang="en-US" dirty="0"/>
              <a:t>              Engineering &amp; Technology Innovations, Vol. 2 Issue 1, January 2015 </a:t>
            </a:r>
          </a:p>
          <a:p>
            <a:r>
              <a:rPr lang="en-US" dirty="0"/>
              <a:t> </a:t>
            </a:r>
          </a:p>
          <a:p>
            <a:r>
              <a:rPr lang="en-US" dirty="0"/>
              <a:t> </a:t>
            </a:r>
          </a:p>
          <a:p>
            <a:r>
              <a:rPr lang="en-US" dirty="0"/>
              <a:t> </a:t>
            </a:r>
          </a:p>
          <a:p>
            <a:r>
              <a:rPr lang="en-US" b="1" dirty="0"/>
              <a:t>Website,</a:t>
            </a:r>
            <a:endParaRPr lang="en-US" dirty="0"/>
          </a:p>
          <a:p>
            <a:r>
              <a:rPr lang="en-US" b="1" dirty="0"/>
              <a:t>[3]   </a:t>
            </a:r>
            <a:r>
              <a:rPr lang="en-US" u="sng" dirty="0">
                <a:hlinkClick r:id="rId3"/>
              </a:rPr>
              <a:t>https://www.maketecheasier.com/run-radio-station-with-raspberry-pi/</a:t>
            </a:r>
            <a:endParaRPr lang="en-US" dirty="0"/>
          </a:p>
          <a:p>
            <a:r>
              <a:rPr lang="en-IN" dirty="0"/>
              <a:t> </a:t>
            </a:r>
            <a:endParaRPr lang="en-US" dirty="0"/>
          </a:p>
          <a:p>
            <a:r>
              <a:rPr lang="en-IN" dirty="0"/>
              <a:t>[4]   </a:t>
            </a:r>
            <a:r>
              <a:rPr lang="en-IN" u="sng" dirty="0">
                <a:hlinkClick r:id="rId4"/>
              </a:rPr>
              <a:t>http://makezine.com/projects/pirate-radio-throwies/</a:t>
            </a:r>
            <a:endParaRPr lang="en-US" dirty="0"/>
          </a:p>
          <a:p>
            <a:r>
              <a:rPr lang="en-US" dirty="0"/>
              <a:t> </a:t>
            </a:r>
          </a:p>
          <a:p>
            <a:endParaRPr lang="en-US" dirty="0"/>
          </a:p>
        </p:txBody>
      </p:sp>
    </p:spTree>
    <p:extLst>
      <p:ext uri="{BB962C8B-B14F-4D97-AF65-F5344CB8AC3E}">
        <p14:creationId xmlns:p14="http://schemas.microsoft.com/office/powerpoint/2010/main" val="470211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Tree>
    <p:extLst>
      <p:ext uri="{BB962C8B-B14F-4D97-AF65-F5344CB8AC3E}">
        <p14:creationId xmlns:p14="http://schemas.microsoft.com/office/powerpoint/2010/main" val="1457850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Tree>
    <p:extLst>
      <p:ext uri="{BB962C8B-B14F-4D97-AF65-F5344CB8AC3E}">
        <p14:creationId xmlns:p14="http://schemas.microsoft.com/office/powerpoint/2010/main" val="200723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Tree>
    <p:extLst>
      <p:ext uri="{BB962C8B-B14F-4D97-AF65-F5344CB8AC3E}">
        <p14:creationId xmlns:p14="http://schemas.microsoft.com/office/powerpoint/2010/main" val="1115438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4494757" cy="553998"/>
          </a:xfrm>
          <a:prstGeom prst="rect">
            <a:avLst/>
          </a:prstGeom>
          <a:noFill/>
        </p:spPr>
        <p:txBody>
          <a:bodyPr wrap="none" rtlCol="0">
            <a:spAutoFit/>
          </a:bodyPr>
          <a:lstStyle/>
          <a:p>
            <a:r>
              <a:rPr lang="en-US" sz="3000" b="1" dirty="0">
                <a:solidFill>
                  <a:schemeClr val="accent2"/>
                </a:solidFill>
              </a:rPr>
              <a:t>SDR vs Traditional Radio</a:t>
            </a:r>
          </a:p>
        </p:txBody>
      </p:sp>
      <p:sp>
        <p:nvSpPr>
          <p:cNvPr id="6" name="TextBox 5"/>
          <p:cNvSpPr txBox="1"/>
          <p:nvPr/>
        </p:nvSpPr>
        <p:spPr>
          <a:xfrm>
            <a:off x="626302" y="2204581"/>
            <a:ext cx="9429184" cy="3083921"/>
          </a:xfrm>
          <a:prstGeom prst="rect">
            <a:avLst/>
          </a:prstGeom>
          <a:noFill/>
        </p:spPr>
        <p:txBody>
          <a:bodyPr wrap="none" rtlCol="0">
            <a:spAutoFit/>
          </a:bodyPr>
          <a:lstStyle/>
          <a:p>
            <a:pPr marL="285750" indent="-285750">
              <a:lnSpc>
                <a:spcPct val="120000"/>
              </a:lnSpc>
              <a:buFont typeface="Wingdings" charset="2"/>
              <a:buChar char="v"/>
            </a:pPr>
            <a:r>
              <a:rPr lang="en-US" b="1" dirty="0"/>
              <a:t>Traditional radio chips are hard-wired </a:t>
            </a:r>
            <a:r>
              <a:rPr lang="en-US" dirty="0"/>
              <a:t>to communicate using one specific protocol. </a:t>
            </a:r>
          </a:p>
          <a:p>
            <a:pPr>
              <a:lnSpc>
                <a:spcPct val="120000"/>
              </a:lnSpc>
            </a:pPr>
            <a:r>
              <a:rPr lang="en-US" dirty="0"/>
              <a:t>In contrast, software-defined radio hardware works with raw electromagnetic signals, </a:t>
            </a:r>
          </a:p>
          <a:p>
            <a:pPr>
              <a:lnSpc>
                <a:spcPct val="120000"/>
              </a:lnSpc>
            </a:pPr>
            <a:r>
              <a:rPr lang="en-US" dirty="0"/>
              <a:t>relying on </a:t>
            </a:r>
            <a:r>
              <a:rPr lang="en-US" b="1" dirty="0"/>
              <a:t>software to implement specific applications</a:t>
            </a:r>
            <a:r>
              <a:rPr lang="en-US" dirty="0"/>
              <a:t>.</a:t>
            </a:r>
          </a:p>
          <a:p>
            <a:pPr>
              <a:lnSpc>
                <a:spcPct val="120000"/>
              </a:lnSpc>
            </a:pPr>
            <a:endParaRPr lang="en-US" altLang="en-US" dirty="0"/>
          </a:p>
          <a:p>
            <a:pPr marL="285750" indent="-285750">
              <a:lnSpc>
                <a:spcPct val="120000"/>
              </a:lnSpc>
              <a:buFont typeface="Wingdings" charset="2"/>
              <a:buChar char="v"/>
            </a:pPr>
            <a:r>
              <a:rPr lang="en-US" dirty="0"/>
              <a:t>The most obvious benefit is that </a:t>
            </a:r>
            <a:r>
              <a:rPr lang="en-US" b="1" dirty="0"/>
              <a:t>instead of having to build extra circuitry to handle </a:t>
            </a:r>
          </a:p>
          <a:p>
            <a:pPr>
              <a:lnSpc>
                <a:spcPct val="120000"/>
              </a:lnSpc>
            </a:pPr>
            <a:r>
              <a:rPr lang="en-US" b="1" dirty="0"/>
              <a:t>different types of radio signals, you can just load an appropriate program.</a:t>
            </a:r>
          </a:p>
          <a:p>
            <a:pPr>
              <a:lnSpc>
                <a:spcPct val="120000"/>
              </a:lnSpc>
            </a:pPr>
            <a:endParaRPr lang="en-US" altLang="en-US" dirty="0"/>
          </a:p>
          <a:p>
            <a:pPr marL="285750" indent="-285750">
              <a:lnSpc>
                <a:spcPct val="120000"/>
              </a:lnSpc>
              <a:buFont typeface="Wingdings" charset="2"/>
              <a:buChar char="v"/>
            </a:pPr>
            <a:r>
              <a:rPr lang="en-US" dirty="0"/>
              <a:t>Traditional Radio has not changed in over a 100 years. Software-defined radio will </a:t>
            </a:r>
          </a:p>
          <a:p>
            <a:pPr>
              <a:lnSpc>
                <a:spcPct val="120000"/>
              </a:lnSpc>
            </a:pPr>
            <a:r>
              <a:rPr lang="en-US" dirty="0"/>
              <a:t>make it possible to use the electromagnetic spectrum in fundamentally new ways.</a:t>
            </a:r>
          </a:p>
        </p:txBody>
      </p:sp>
      <p:sp>
        <p:nvSpPr>
          <p:cNvPr id="2" name="TextBox 1"/>
          <p:cNvSpPr txBox="1"/>
          <p:nvPr/>
        </p:nvSpPr>
        <p:spPr>
          <a:xfrm>
            <a:off x="239150" y="5710907"/>
            <a:ext cx="11240087" cy="830997"/>
          </a:xfrm>
          <a:prstGeom prst="rect">
            <a:avLst/>
          </a:prstGeom>
          <a:noFill/>
        </p:spPr>
        <p:txBody>
          <a:bodyPr wrap="square" rtlCol="0">
            <a:spAutoFit/>
          </a:bodyPr>
          <a:lstStyle/>
          <a:p>
            <a:r>
              <a:rPr lang="en-US" sz="2400" dirty="0">
                <a:solidFill>
                  <a:srgbClr val="FF0000"/>
                </a:solidFill>
              </a:rPr>
              <a:t>Software is increasingly replacing hardware due to its cost effectiveness and </a:t>
            </a:r>
            <a:r>
              <a:rPr lang="en-US" sz="2400">
                <a:solidFill>
                  <a:srgbClr val="FF0000"/>
                </a:solidFill>
              </a:rPr>
              <a:t>scalability!!</a:t>
            </a:r>
            <a:endParaRPr lang="en-US" sz="2400" dirty="0">
              <a:solidFill>
                <a:srgbClr val="FF0000"/>
              </a:solidFill>
            </a:endParaRPr>
          </a:p>
        </p:txBody>
      </p:sp>
    </p:spTree>
    <p:extLst>
      <p:ext uri="{BB962C8B-B14F-4D97-AF65-F5344CB8AC3E}">
        <p14:creationId xmlns:p14="http://schemas.microsoft.com/office/powerpoint/2010/main" val="1561939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Tree>
    <p:extLst>
      <p:ext uri="{BB962C8B-B14F-4D97-AF65-F5344CB8AC3E}">
        <p14:creationId xmlns:p14="http://schemas.microsoft.com/office/powerpoint/2010/main" val="74243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04102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86497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9273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3244478" cy="553998"/>
          </a:xfrm>
          <a:prstGeom prst="rect">
            <a:avLst/>
          </a:prstGeom>
          <a:noFill/>
        </p:spPr>
        <p:txBody>
          <a:bodyPr wrap="none" rtlCol="0">
            <a:spAutoFit/>
          </a:bodyPr>
          <a:lstStyle/>
          <a:p>
            <a:r>
              <a:rPr lang="en-US" sz="3000" b="1" dirty="0">
                <a:solidFill>
                  <a:schemeClr val="accent2"/>
                </a:solidFill>
              </a:rPr>
              <a:t>SDR Architecture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68" y="2035154"/>
            <a:ext cx="8497346" cy="3981536"/>
          </a:xfrm>
          <a:prstGeom prst="rect">
            <a:avLst/>
          </a:prstGeom>
        </p:spPr>
      </p:pic>
    </p:spTree>
    <p:extLst>
      <p:ext uri="{BB962C8B-B14F-4D97-AF65-F5344CB8AC3E}">
        <p14:creationId xmlns:p14="http://schemas.microsoft.com/office/powerpoint/2010/main" val="897054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51353"/>
            <a:ext cx="7371278" cy="1015663"/>
          </a:xfrm>
          <a:prstGeom prst="rect">
            <a:avLst/>
          </a:prstGeom>
          <a:noFill/>
        </p:spPr>
        <p:txBody>
          <a:bodyPr wrap="square" rtlCol="0">
            <a:spAutoFit/>
          </a:bodyPr>
          <a:lstStyle/>
          <a:p>
            <a:r>
              <a:rPr lang="en-US" sz="3000" b="1" dirty="0">
                <a:solidFill>
                  <a:schemeClr val="accent2"/>
                </a:solidFill>
              </a:rPr>
              <a:t>Cost for </a:t>
            </a:r>
            <a:r>
              <a:rPr lang="en-US" sz="3000" b="1">
                <a:solidFill>
                  <a:schemeClr val="accent2"/>
                </a:solidFill>
              </a:rPr>
              <a:t>building Traditional Radio Transmitter</a:t>
            </a:r>
            <a:endParaRPr lang="en-US" sz="3000" b="1" dirty="0">
              <a:solidFill>
                <a:schemeClr val="accent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0637"/>
            <a:ext cx="10439516" cy="3734772"/>
          </a:xfrm>
          <a:prstGeom prst="rect">
            <a:avLst/>
          </a:prstGeom>
        </p:spPr>
      </p:pic>
      <p:sp>
        <p:nvSpPr>
          <p:cNvPr id="3" name="TextBox 2"/>
          <p:cNvSpPr txBox="1"/>
          <p:nvPr/>
        </p:nvSpPr>
        <p:spPr>
          <a:xfrm>
            <a:off x="3557392" y="6044364"/>
            <a:ext cx="2679195" cy="369332"/>
          </a:xfrm>
          <a:prstGeom prst="rect">
            <a:avLst/>
          </a:prstGeom>
          <a:noFill/>
        </p:spPr>
        <p:txBody>
          <a:bodyPr wrap="none" rtlCol="0">
            <a:spAutoFit/>
          </a:bodyPr>
          <a:lstStyle/>
          <a:p>
            <a:r>
              <a:rPr lang="en-US" dirty="0"/>
              <a:t>Total Cost: 5,91,610 INR</a:t>
            </a:r>
          </a:p>
        </p:txBody>
      </p:sp>
    </p:spTree>
    <p:extLst>
      <p:ext uri="{BB962C8B-B14F-4D97-AF65-F5344CB8AC3E}">
        <p14:creationId xmlns:p14="http://schemas.microsoft.com/office/powerpoint/2010/main" val="139613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4209807" cy="553998"/>
          </a:xfrm>
          <a:prstGeom prst="rect">
            <a:avLst/>
          </a:prstGeom>
          <a:noFill/>
        </p:spPr>
        <p:txBody>
          <a:bodyPr wrap="none" rtlCol="0">
            <a:spAutoFit/>
          </a:bodyPr>
          <a:lstStyle/>
          <a:p>
            <a:r>
              <a:rPr lang="en-US" sz="3000" b="1" dirty="0">
                <a:solidFill>
                  <a:schemeClr val="accent2"/>
                </a:solidFill>
              </a:rPr>
              <a:t>Existing SDR hardware</a:t>
            </a:r>
          </a:p>
        </p:txBody>
      </p:sp>
      <p:sp>
        <p:nvSpPr>
          <p:cNvPr id="6" name="TextBox 5"/>
          <p:cNvSpPr txBox="1"/>
          <p:nvPr/>
        </p:nvSpPr>
        <p:spPr>
          <a:xfrm>
            <a:off x="626302" y="2204581"/>
            <a:ext cx="7491153" cy="1754326"/>
          </a:xfrm>
          <a:prstGeom prst="rect">
            <a:avLst/>
          </a:prstGeom>
          <a:noFill/>
        </p:spPr>
        <p:txBody>
          <a:bodyPr wrap="none" rtlCol="0">
            <a:spAutoFit/>
          </a:bodyPr>
          <a:lstStyle/>
          <a:p>
            <a:pPr marL="285750" indent="-285750">
              <a:lnSpc>
                <a:spcPct val="120000"/>
              </a:lnSpc>
              <a:buFont typeface="Wingdings" charset="2"/>
              <a:buChar char="v"/>
            </a:pPr>
            <a:r>
              <a:rPr lang="en-US" dirty="0"/>
              <a:t>Military grade SDRs cost 7,00,000 INR onwards</a:t>
            </a:r>
          </a:p>
          <a:p>
            <a:pPr>
              <a:lnSpc>
                <a:spcPct val="120000"/>
              </a:lnSpc>
            </a:pPr>
            <a:endParaRPr lang="en-US" altLang="en-US" dirty="0"/>
          </a:p>
          <a:p>
            <a:pPr marL="285750" indent="-285750">
              <a:lnSpc>
                <a:spcPct val="120000"/>
              </a:lnSpc>
              <a:buFont typeface="Wingdings" charset="2"/>
              <a:buChar char="v"/>
            </a:pPr>
            <a:r>
              <a:rPr lang="en-US" dirty="0" err="1"/>
              <a:t>Ettus</a:t>
            </a:r>
            <a:r>
              <a:rPr lang="en-US" dirty="0"/>
              <a:t> USRP 4,50,000 INR onwards</a:t>
            </a:r>
            <a:endParaRPr lang="en-US" altLang="en-US" dirty="0"/>
          </a:p>
          <a:p>
            <a:pPr marL="285750" indent="-285750">
              <a:lnSpc>
                <a:spcPct val="120000"/>
              </a:lnSpc>
              <a:buFont typeface="Wingdings" charset="2"/>
              <a:buChar char="v"/>
            </a:pPr>
            <a:endParaRPr lang="en-US" altLang="en-US" dirty="0"/>
          </a:p>
          <a:p>
            <a:pPr marL="285750" indent="-285750">
              <a:lnSpc>
                <a:spcPct val="120000"/>
              </a:lnSpc>
              <a:buFont typeface="Wingdings" charset="2"/>
              <a:buChar char="v"/>
            </a:pPr>
            <a:r>
              <a:rPr lang="en-US" dirty="0" err="1"/>
              <a:t>Funcubedongle</a:t>
            </a:r>
            <a:r>
              <a:rPr lang="en-US" dirty="0"/>
              <a:t> pro 10,000 INR onwards (No transmission capability)</a:t>
            </a:r>
          </a:p>
        </p:txBody>
      </p:sp>
    </p:spTree>
    <p:extLst>
      <p:ext uri="{BB962C8B-B14F-4D97-AF65-F5344CB8AC3E}">
        <p14:creationId xmlns:p14="http://schemas.microsoft.com/office/powerpoint/2010/main" val="970343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5235729" cy="553998"/>
          </a:xfrm>
          <a:prstGeom prst="rect">
            <a:avLst/>
          </a:prstGeom>
          <a:noFill/>
        </p:spPr>
        <p:txBody>
          <a:bodyPr wrap="none" rtlCol="0">
            <a:spAutoFit/>
          </a:bodyPr>
          <a:lstStyle/>
          <a:p>
            <a:r>
              <a:rPr lang="en-US" sz="3000" b="1" dirty="0">
                <a:solidFill>
                  <a:schemeClr val="accent2"/>
                </a:solidFill>
              </a:rPr>
              <a:t>Cost for our project: Castify</a:t>
            </a:r>
          </a:p>
        </p:txBody>
      </p:sp>
      <p:sp>
        <p:nvSpPr>
          <p:cNvPr id="6" name="TextBox 5"/>
          <p:cNvSpPr txBox="1"/>
          <p:nvPr/>
        </p:nvSpPr>
        <p:spPr>
          <a:xfrm>
            <a:off x="626302" y="2204581"/>
            <a:ext cx="8838253" cy="2419124"/>
          </a:xfrm>
          <a:prstGeom prst="rect">
            <a:avLst/>
          </a:prstGeom>
          <a:noFill/>
        </p:spPr>
        <p:txBody>
          <a:bodyPr wrap="none" rtlCol="0">
            <a:spAutoFit/>
          </a:bodyPr>
          <a:lstStyle/>
          <a:p>
            <a:pPr marL="285750" indent="-285750">
              <a:lnSpc>
                <a:spcPct val="120000"/>
              </a:lnSpc>
              <a:buFont typeface="Wingdings" charset="2"/>
              <a:buChar char="v"/>
            </a:pPr>
            <a:r>
              <a:rPr lang="en-US" dirty="0"/>
              <a:t>Raspberry Pi 35$ ( 2300 INR )</a:t>
            </a:r>
          </a:p>
          <a:p>
            <a:pPr>
              <a:lnSpc>
                <a:spcPct val="120000"/>
              </a:lnSpc>
            </a:pPr>
            <a:endParaRPr lang="en-US" altLang="en-US" dirty="0"/>
          </a:p>
          <a:p>
            <a:pPr marL="285750" indent="-285750">
              <a:lnSpc>
                <a:spcPct val="120000"/>
              </a:lnSpc>
              <a:buFont typeface="Wingdings" charset="2"/>
              <a:buChar char="v"/>
            </a:pPr>
            <a:r>
              <a:rPr lang="en-US" altLang="en-US" dirty="0"/>
              <a:t>Copper Wire 2$ ( 130 INR/ per meter)/ Optional Dipole Antenna under 250 INR</a:t>
            </a:r>
          </a:p>
          <a:p>
            <a:pPr>
              <a:lnSpc>
                <a:spcPct val="120000"/>
              </a:lnSpc>
            </a:pPr>
            <a:endParaRPr lang="en-US" altLang="en-US" dirty="0"/>
          </a:p>
          <a:p>
            <a:pPr marL="285750" indent="-285750">
              <a:lnSpc>
                <a:spcPct val="120000"/>
              </a:lnSpc>
              <a:buFont typeface="Wingdings" charset="2"/>
              <a:buChar char="v"/>
            </a:pPr>
            <a:r>
              <a:rPr lang="en-US" altLang="en-US" dirty="0"/>
              <a:t>Power adaptor for raspberry pi ( optional: can be powered from laptop.) 299 INR</a:t>
            </a:r>
          </a:p>
          <a:p>
            <a:pPr marL="285750" indent="-285750">
              <a:lnSpc>
                <a:spcPct val="120000"/>
              </a:lnSpc>
              <a:buFont typeface="Wingdings" charset="2"/>
              <a:buChar char="v"/>
            </a:pPr>
            <a:endParaRPr lang="en-US" altLang="en-US" dirty="0"/>
          </a:p>
          <a:p>
            <a:pPr>
              <a:lnSpc>
                <a:spcPct val="120000"/>
              </a:lnSpc>
            </a:pPr>
            <a:r>
              <a:rPr lang="en-US" altLang="en-US" dirty="0"/>
              <a:t> Total Cost: 2,849 INR</a:t>
            </a:r>
          </a:p>
        </p:txBody>
      </p:sp>
    </p:spTree>
    <p:extLst>
      <p:ext uri="{BB962C8B-B14F-4D97-AF65-F5344CB8AC3E}">
        <p14:creationId xmlns:p14="http://schemas.microsoft.com/office/powerpoint/2010/main" val="165218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3509294" cy="553998"/>
          </a:xfrm>
          <a:prstGeom prst="rect">
            <a:avLst/>
          </a:prstGeom>
          <a:noFill/>
        </p:spPr>
        <p:txBody>
          <a:bodyPr wrap="none" rtlCol="0">
            <a:spAutoFit/>
          </a:bodyPr>
          <a:lstStyle/>
          <a:p>
            <a:r>
              <a:rPr lang="en-US" sz="3000" b="1" dirty="0">
                <a:solidFill>
                  <a:schemeClr val="accent2"/>
                </a:solidFill>
              </a:rPr>
              <a:t>Why Raspberry Pi?</a:t>
            </a:r>
          </a:p>
        </p:txBody>
      </p:sp>
      <p:sp>
        <p:nvSpPr>
          <p:cNvPr id="6" name="TextBox 5"/>
          <p:cNvSpPr txBox="1"/>
          <p:nvPr/>
        </p:nvSpPr>
        <p:spPr>
          <a:xfrm>
            <a:off x="626302" y="2204581"/>
            <a:ext cx="3378425" cy="1754326"/>
          </a:xfrm>
          <a:prstGeom prst="rect">
            <a:avLst/>
          </a:prstGeom>
          <a:noFill/>
        </p:spPr>
        <p:txBody>
          <a:bodyPr wrap="none" rtlCol="0">
            <a:spAutoFit/>
          </a:bodyPr>
          <a:lstStyle/>
          <a:p>
            <a:pPr marL="285750" indent="-285750">
              <a:lnSpc>
                <a:spcPct val="120000"/>
              </a:lnSpc>
              <a:buFont typeface="Wingdings" charset="2"/>
              <a:buChar char="v"/>
            </a:pPr>
            <a:r>
              <a:rPr lang="en-US" dirty="0"/>
              <a:t>Low cost</a:t>
            </a:r>
          </a:p>
          <a:p>
            <a:pPr>
              <a:lnSpc>
                <a:spcPct val="120000"/>
              </a:lnSpc>
            </a:pPr>
            <a:endParaRPr lang="en-US" altLang="en-US" dirty="0"/>
          </a:p>
          <a:p>
            <a:pPr marL="285750" indent="-285750">
              <a:lnSpc>
                <a:spcPct val="120000"/>
              </a:lnSpc>
              <a:buFont typeface="Wingdings" charset="2"/>
              <a:buChar char="v"/>
            </a:pPr>
            <a:r>
              <a:rPr lang="en-US" dirty="0"/>
              <a:t>Credit-card Sized</a:t>
            </a:r>
            <a:endParaRPr lang="en-US" altLang="en-US" dirty="0"/>
          </a:p>
          <a:p>
            <a:pPr marL="285750" indent="-285750">
              <a:lnSpc>
                <a:spcPct val="120000"/>
              </a:lnSpc>
              <a:buFont typeface="Wingdings" charset="2"/>
              <a:buChar char="v"/>
            </a:pPr>
            <a:endParaRPr lang="en-US" altLang="en-US" dirty="0"/>
          </a:p>
          <a:p>
            <a:pPr marL="285750" indent="-285750">
              <a:lnSpc>
                <a:spcPct val="120000"/>
              </a:lnSpc>
              <a:buFont typeface="Wingdings" charset="2"/>
              <a:buChar char="v"/>
            </a:pPr>
            <a:r>
              <a:rPr lang="en-US" dirty="0"/>
              <a:t>Minimal Power Consumption</a:t>
            </a:r>
          </a:p>
        </p:txBody>
      </p:sp>
      <p:pic>
        <p:nvPicPr>
          <p:cNvPr id="2" name="Picture 1"/>
          <p:cNvPicPr>
            <a:picLocks noChangeAspect="1"/>
          </p:cNvPicPr>
          <p:nvPr/>
        </p:nvPicPr>
        <p:blipFill>
          <a:blip r:embed="rId3"/>
          <a:stretch>
            <a:fillRect/>
          </a:stretch>
        </p:blipFill>
        <p:spPr>
          <a:xfrm>
            <a:off x="5742590" y="0"/>
            <a:ext cx="6042926" cy="3401692"/>
          </a:xfrm>
          <a:prstGeom prst="rect">
            <a:avLst/>
          </a:prstGeom>
        </p:spPr>
      </p:pic>
    </p:spTree>
    <p:extLst>
      <p:ext uri="{BB962C8B-B14F-4D97-AF65-F5344CB8AC3E}">
        <p14:creationId xmlns:p14="http://schemas.microsoft.com/office/powerpoint/2010/main" val="2145534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8403" y="168226"/>
            <a:ext cx="1541585" cy="1429284"/>
          </a:xfrm>
          <a:prstGeom prst="rect">
            <a:avLst/>
          </a:prstGeom>
        </p:spPr>
      </p:pic>
      <p:sp>
        <p:nvSpPr>
          <p:cNvPr id="5" name="TextBox 4"/>
          <p:cNvSpPr txBox="1"/>
          <p:nvPr/>
        </p:nvSpPr>
        <p:spPr>
          <a:xfrm>
            <a:off x="1659988" y="605869"/>
            <a:ext cx="3470822" cy="553998"/>
          </a:xfrm>
          <a:prstGeom prst="rect">
            <a:avLst/>
          </a:prstGeom>
          <a:noFill/>
        </p:spPr>
        <p:txBody>
          <a:bodyPr wrap="none" rtlCol="0">
            <a:spAutoFit/>
          </a:bodyPr>
          <a:lstStyle/>
          <a:p>
            <a:r>
              <a:rPr lang="en-US" sz="3000" b="1" dirty="0">
                <a:solidFill>
                  <a:schemeClr val="accent2"/>
                </a:solidFill>
              </a:rPr>
              <a:t>How does it work?</a:t>
            </a:r>
          </a:p>
        </p:txBody>
      </p:sp>
      <p:sp>
        <p:nvSpPr>
          <p:cNvPr id="6" name="TextBox 5"/>
          <p:cNvSpPr txBox="1"/>
          <p:nvPr/>
        </p:nvSpPr>
        <p:spPr>
          <a:xfrm>
            <a:off x="626302" y="2204581"/>
            <a:ext cx="9715224" cy="2086725"/>
          </a:xfrm>
          <a:prstGeom prst="rect">
            <a:avLst/>
          </a:prstGeom>
          <a:noFill/>
        </p:spPr>
        <p:txBody>
          <a:bodyPr wrap="none" rtlCol="0">
            <a:spAutoFit/>
          </a:bodyPr>
          <a:lstStyle/>
          <a:p>
            <a:pPr marL="285750" indent="-285750">
              <a:lnSpc>
                <a:spcPct val="120000"/>
              </a:lnSpc>
              <a:buFont typeface="Wingdings" charset="2"/>
              <a:buChar char="v"/>
            </a:pPr>
            <a:r>
              <a:rPr lang="en-US" dirty="0"/>
              <a:t>It uses the hardware on the raspberry pi that is actually meant to generate </a:t>
            </a:r>
          </a:p>
          <a:p>
            <a:pPr>
              <a:lnSpc>
                <a:spcPct val="120000"/>
              </a:lnSpc>
            </a:pPr>
            <a:r>
              <a:rPr lang="en-US" dirty="0"/>
              <a:t>spread-spectrum clock signals on the GPIO pins to output FM Radio energy.</a:t>
            </a:r>
            <a:endParaRPr lang="en-US" altLang="en-US" dirty="0"/>
          </a:p>
          <a:p>
            <a:pPr>
              <a:lnSpc>
                <a:spcPct val="120000"/>
              </a:lnSpc>
            </a:pPr>
            <a:r>
              <a:rPr lang="en-US" dirty="0"/>
              <a:t>Raspberry Pi has clock generators, that can output square wave to the GPIO pins. </a:t>
            </a:r>
          </a:p>
          <a:p>
            <a:pPr>
              <a:lnSpc>
                <a:spcPct val="120000"/>
              </a:lnSpc>
            </a:pPr>
            <a:r>
              <a:rPr lang="en-US" dirty="0"/>
              <a:t>If you program clock generator to the desired frequency you'll get the signal, </a:t>
            </a:r>
          </a:p>
          <a:p>
            <a:pPr>
              <a:lnSpc>
                <a:spcPct val="120000"/>
              </a:lnSpc>
            </a:pPr>
            <a:r>
              <a:rPr lang="en-US" dirty="0"/>
              <a:t>and when you change the frequency, the signal becomes a frequency modulated (FM) radio.</a:t>
            </a:r>
            <a:endParaRPr lang="en-US" altLang="en-US" dirty="0"/>
          </a:p>
          <a:p>
            <a:pPr>
              <a:lnSpc>
                <a:spcPct val="120000"/>
              </a:lnSpc>
            </a:pPr>
            <a:endParaRPr lang="en-US" altLang="en-US" dirty="0"/>
          </a:p>
        </p:txBody>
      </p:sp>
      <p:sp>
        <p:nvSpPr>
          <p:cNvPr id="3" name="Rectangle 2"/>
          <p:cNvSpPr/>
          <p:nvPr/>
        </p:nvSpPr>
        <p:spPr>
          <a:xfrm>
            <a:off x="796524" y="1850487"/>
            <a:ext cx="1547218" cy="369332"/>
          </a:xfrm>
          <a:prstGeom prst="rect">
            <a:avLst/>
          </a:prstGeom>
        </p:spPr>
        <p:txBody>
          <a:bodyPr wrap="none">
            <a:spAutoFit/>
          </a:bodyPr>
          <a:lstStyle/>
          <a:p>
            <a:r>
              <a:rPr lang="en-US" b="1" dirty="0">
                <a:solidFill>
                  <a:schemeClr val="accent2"/>
                </a:solidFill>
              </a:rPr>
              <a:t>Raspberry Pi</a:t>
            </a:r>
          </a:p>
        </p:txBody>
      </p:sp>
      <p:sp>
        <p:nvSpPr>
          <p:cNvPr id="7" name="Rectangle 6"/>
          <p:cNvSpPr/>
          <p:nvPr/>
        </p:nvSpPr>
        <p:spPr>
          <a:xfrm>
            <a:off x="796524" y="4106640"/>
            <a:ext cx="1317990" cy="369332"/>
          </a:xfrm>
          <a:prstGeom prst="rect">
            <a:avLst/>
          </a:prstGeom>
        </p:spPr>
        <p:txBody>
          <a:bodyPr wrap="none">
            <a:spAutoFit/>
          </a:bodyPr>
          <a:lstStyle/>
          <a:p>
            <a:r>
              <a:rPr lang="en-US" b="1" dirty="0">
                <a:solidFill>
                  <a:schemeClr val="accent2"/>
                </a:solidFill>
              </a:rPr>
              <a:t>GNU Radio</a:t>
            </a:r>
          </a:p>
        </p:txBody>
      </p:sp>
      <p:sp>
        <p:nvSpPr>
          <p:cNvPr id="9" name="Rectangle 8"/>
          <p:cNvSpPr/>
          <p:nvPr/>
        </p:nvSpPr>
        <p:spPr>
          <a:xfrm>
            <a:off x="529582" y="4375470"/>
            <a:ext cx="10196186" cy="757130"/>
          </a:xfrm>
          <a:prstGeom prst="rect">
            <a:avLst/>
          </a:prstGeom>
        </p:spPr>
        <p:txBody>
          <a:bodyPr wrap="square">
            <a:spAutoFit/>
          </a:bodyPr>
          <a:lstStyle/>
          <a:p>
            <a:pPr marL="285750" indent="-285750">
              <a:lnSpc>
                <a:spcPct val="120000"/>
              </a:lnSpc>
              <a:buFont typeface="Wingdings" charset="2"/>
              <a:buChar char="v"/>
            </a:pPr>
            <a:r>
              <a:rPr lang="en-US" dirty="0"/>
              <a:t>GNU Radio is a free software development toolkit that provides signal processing blocks to implement software-defined radios and signal-processing systems.</a:t>
            </a:r>
            <a:endParaRPr lang="en-US" altLang="en-US" dirty="0"/>
          </a:p>
        </p:txBody>
      </p:sp>
      <p:sp>
        <p:nvSpPr>
          <p:cNvPr id="10" name="Rectangle 9"/>
          <p:cNvSpPr/>
          <p:nvPr/>
        </p:nvSpPr>
        <p:spPr>
          <a:xfrm>
            <a:off x="796524" y="5336020"/>
            <a:ext cx="7013587" cy="369332"/>
          </a:xfrm>
          <a:prstGeom prst="rect">
            <a:avLst/>
          </a:prstGeom>
        </p:spPr>
        <p:txBody>
          <a:bodyPr wrap="none">
            <a:spAutoFit/>
          </a:bodyPr>
          <a:lstStyle/>
          <a:p>
            <a:r>
              <a:rPr lang="en-US" b="1" dirty="0">
                <a:solidFill>
                  <a:schemeClr val="accent2"/>
                </a:solidFill>
              </a:rPr>
              <a:t>SoX -</a:t>
            </a:r>
            <a:r>
              <a:rPr lang="en-US" dirty="0">
                <a:solidFill>
                  <a:schemeClr val="accent2"/>
                </a:solidFill>
              </a:rPr>
              <a:t>Sound eXchange, the Swiss Army knife of audio manipulation</a:t>
            </a:r>
            <a:endParaRPr lang="en-US" b="1" dirty="0">
              <a:solidFill>
                <a:schemeClr val="accent2"/>
              </a:solidFill>
            </a:endParaRPr>
          </a:p>
        </p:txBody>
      </p:sp>
      <p:sp>
        <p:nvSpPr>
          <p:cNvPr id="11" name="Rectangle 10"/>
          <p:cNvSpPr/>
          <p:nvPr/>
        </p:nvSpPr>
        <p:spPr>
          <a:xfrm>
            <a:off x="529582" y="5686309"/>
            <a:ext cx="8351371" cy="757130"/>
          </a:xfrm>
          <a:prstGeom prst="rect">
            <a:avLst/>
          </a:prstGeom>
        </p:spPr>
        <p:txBody>
          <a:bodyPr wrap="square">
            <a:spAutoFit/>
          </a:bodyPr>
          <a:lstStyle/>
          <a:p>
            <a:pPr marL="285750" indent="-285750">
              <a:lnSpc>
                <a:spcPct val="120000"/>
              </a:lnSpc>
              <a:buFont typeface="Wingdings" charset="2"/>
              <a:buChar char="v"/>
            </a:pPr>
            <a:r>
              <a:rPr lang="en-US" dirty="0"/>
              <a:t>SoX is a command-line audio processing tool, particularly suited to making quick, simple edits and to batch processing.</a:t>
            </a:r>
            <a:endParaRPr lang="en-US" altLang="en-US" dirty="0"/>
          </a:p>
        </p:txBody>
      </p:sp>
    </p:spTree>
    <p:extLst>
      <p:ext uri="{BB962C8B-B14F-4D97-AF65-F5344CB8AC3E}">
        <p14:creationId xmlns:p14="http://schemas.microsoft.com/office/powerpoint/2010/main" val="197769428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37654</TotalTime>
  <Words>915</Words>
  <Application>Microsoft Office PowerPoint</Application>
  <PresentationFormat>Widescreen</PresentationFormat>
  <Paragraphs>147</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Trebuchet MS</vt:lpstr>
      <vt:lpstr>Wingdings</vt:lpstr>
      <vt:lpstr>Wingdings 3</vt:lpstr>
      <vt:lpstr>Facet</vt:lpstr>
      <vt:lpstr>Software Defined Radio using Raspberry 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Rishabh Khot</cp:lastModifiedBy>
  <cp:revision>25</cp:revision>
  <dcterms:created xsi:type="dcterms:W3CDTF">2014-09-12T02:18:09Z</dcterms:created>
  <dcterms:modified xsi:type="dcterms:W3CDTF">2019-08-31T03:27:53Z</dcterms:modified>
</cp:coreProperties>
</file>